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5"/>
  </p:notesMasterIdLst>
  <p:handoutMasterIdLst>
    <p:handoutMasterId r:id="rId26"/>
  </p:handoutMasterIdLst>
  <p:sldIdLst>
    <p:sldId id="278" r:id="rId2"/>
    <p:sldId id="285" r:id="rId3"/>
    <p:sldId id="490" r:id="rId4"/>
    <p:sldId id="515" r:id="rId5"/>
    <p:sldId id="516" r:id="rId6"/>
    <p:sldId id="506" r:id="rId7"/>
    <p:sldId id="279" r:id="rId8"/>
    <p:sldId id="521" r:id="rId9"/>
    <p:sldId id="257" r:id="rId10"/>
    <p:sldId id="495" r:id="rId11"/>
    <p:sldId id="507" r:id="rId12"/>
    <p:sldId id="508" r:id="rId13"/>
    <p:sldId id="288" r:id="rId14"/>
    <p:sldId id="281" r:id="rId15"/>
    <p:sldId id="514" r:id="rId16"/>
    <p:sldId id="522" r:id="rId17"/>
    <p:sldId id="523" r:id="rId18"/>
    <p:sldId id="524" r:id="rId19"/>
    <p:sldId id="525" r:id="rId20"/>
    <p:sldId id="286" r:id="rId21"/>
    <p:sldId id="291" r:id="rId22"/>
    <p:sldId id="526" r:id="rId23"/>
    <p:sldId id="293" r:id="rId24"/>
  </p:sldIdLst>
  <p:sldSz cx="12192000" cy="6858000"/>
  <p:notesSz cx="13716000" cy="24384000"/>
  <p:defaultTextStyle>
    <a:defPPr rtl="0">
      <a:defRPr lang="fr-FR"/>
    </a:defPPr>
    <a:lvl1pPr marL="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593"/>
    <a:srgbClr val="F5CDCE"/>
    <a:srgbClr val="DF8C8C"/>
    <a:srgbClr val="202C8F"/>
    <a:srgbClr val="FDFBF6"/>
    <a:srgbClr val="AAC4E9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74743" autoAdjust="0"/>
  </p:normalViewPr>
  <p:slideViewPr>
    <p:cSldViewPr snapToGrid="0" snapToObjects="1">
      <p:cViewPr varScale="1">
        <p:scale>
          <a:sx n="86" d="100"/>
          <a:sy n="86" d="100"/>
        </p:scale>
        <p:origin x="1380" y="60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7" d="100"/>
          <a:sy n="37" d="100"/>
        </p:scale>
        <p:origin x="33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répartition par genre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9F1-4023-8A65-FE2FB0DEAD1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9F1-4023-8A65-FE2FB0DEAD1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9F1-4023-8A65-FE2FB0DEAD10}"/>
              </c:ext>
            </c:extLst>
          </c:dPt>
          <c:dLbls>
            <c:dLbl>
              <c:idx val="2"/>
              <c:layout>
                <c:manualLayout>
                  <c:x val="-4.6370964879166719E-2"/>
                  <c:y val="2.67264248280970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F1-4023-8A65-FE2FB0DEAD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Femme</c:v>
                </c:pt>
                <c:pt idx="1">
                  <c:v>Homme</c:v>
                </c:pt>
                <c:pt idx="2">
                  <c:v>Non spécifié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55.56</c:v>
                </c:pt>
                <c:pt idx="1">
                  <c:v>42.04</c:v>
                </c:pt>
                <c:pt idx="2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F1-4023-8A65-FE2FB0DEAD1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488000107924828"/>
          <c:y val="0.907984348721561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2825695417250349E-2"/>
          <c:y val="3.4334763948497854E-2"/>
          <c:w val="0.93716586935650903"/>
          <c:h val="0.818798959142982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Pourcentage de répondants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autre</c:v>
                </c:pt>
                <c:pt idx="1">
                  <c:v>presse écrite</c:v>
                </c:pt>
                <c:pt idx="2">
                  <c:v>radio</c:v>
                </c:pt>
                <c:pt idx="3">
                  <c:v>tv</c:v>
                </c:pt>
                <c:pt idx="4">
                  <c:v>réseaux sociaux uniquement</c:v>
                </c:pt>
                <c:pt idx="5">
                  <c:v>internet</c:v>
                </c:pt>
              </c:strCache>
            </c:strRef>
          </c:cat>
          <c:val>
            <c:numRef>
              <c:f>Sheet1!$B$2:$B$7</c:f>
              <c:numCache>
                <c:formatCode>_(* #\ ##0.0_);_(* \(#\ ##0.0\);_(* "-"??_);_(@_)</c:formatCode>
                <c:ptCount val="6"/>
                <c:pt idx="0">
                  <c:v>0.05</c:v>
                </c:pt>
                <c:pt idx="1">
                  <c:v>23</c:v>
                </c:pt>
                <c:pt idx="2">
                  <c:v>27</c:v>
                </c:pt>
                <c:pt idx="3">
                  <c:v>33.33</c:v>
                </c:pt>
                <c:pt idx="4">
                  <c:v>33.33</c:v>
                </c:pt>
                <c:pt idx="5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F-4753-A842-6FFEDFFEAE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11705064"/>
        <c:axId val="1111706704"/>
      </c:barChart>
      <c:catAx>
        <c:axId val="1111705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1706704"/>
        <c:crosses val="autoZero"/>
        <c:auto val="1"/>
        <c:lblAlgn val="ctr"/>
        <c:lblOffset val="100"/>
        <c:noMultiLvlLbl val="0"/>
      </c:catAx>
      <c:valAx>
        <c:axId val="1111706704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\ ##0.0_);_(* \(#\ ##0.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170506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825695417250349E-2"/>
          <c:y val="3.4334763948497854E-2"/>
          <c:w val="0.93716586935650903"/>
          <c:h val="0.81879895914298262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11705064"/>
        <c:axId val="1111706704"/>
      </c:barChart>
      <c:catAx>
        <c:axId val="1111705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1706704"/>
        <c:crosses val="autoZero"/>
        <c:auto val="1"/>
        <c:lblAlgn val="ctr"/>
        <c:lblOffset val="100"/>
        <c:noMultiLvlLbl val="0"/>
      </c:catAx>
      <c:valAx>
        <c:axId val="1111706704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\ ##0.0_);_(* \(#\ ##0.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170506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Ocytocine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Feuil1!$A$2:$A$4</c:f>
              <c:strCache>
                <c:ptCount val="3"/>
                <c:pt idx="0">
                  <c:v>Vérifier l'info/source avant de la partager</c:v>
                </c:pt>
                <c:pt idx="1">
                  <c:v>Partager l'info pour susciter intérêt même si pas fiable</c:v>
                </c:pt>
                <c:pt idx="2">
                  <c:v>Intention de vérifier avant de partager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2.74</c:v>
                </c:pt>
                <c:pt idx="1">
                  <c:v>1.6</c:v>
                </c:pt>
                <c:pt idx="2">
                  <c:v>4.62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C-4706-96B9-7D1D3AF841B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Dany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Feuil1!$A$2:$A$4</c:f>
              <c:strCache>
                <c:ptCount val="3"/>
                <c:pt idx="0">
                  <c:v>Vérifier l'info/source avant de la partager</c:v>
                </c:pt>
                <c:pt idx="1">
                  <c:v>Partager l'info pour susciter intérêt même si pas fiable</c:v>
                </c:pt>
                <c:pt idx="2">
                  <c:v>Intention de vérifier avant de partager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2.4500000000000002</c:v>
                </c:pt>
                <c:pt idx="1">
                  <c:v>1.69</c:v>
                </c:pt>
                <c:pt idx="2">
                  <c:v>5.26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DC-4706-96B9-7D1D3AF84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2260144"/>
        <c:axId val="342260864"/>
      </c:barChart>
      <c:catAx>
        <c:axId val="34226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2260864"/>
        <c:crosses val="autoZero"/>
        <c:auto val="1"/>
        <c:lblAlgn val="ctr"/>
        <c:lblOffset val="100"/>
        <c:noMultiLvlLbl val="0"/>
      </c:catAx>
      <c:valAx>
        <c:axId val="342260864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226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825695417250349E-2"/>
          <c:y val="3.4334763948497854E-2"/>
          <c:w val="0.93716586935650903"/>
          <c:h val="0.81879895914298262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11705064"/>
        <c:axId val="1111706704"/>
      </c:barChart>
      <c:catAx>
        <c:axId val="1111705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1706704"/>
        <c:crosses val="autoZero"/>
        <c:auto val="1"/>
        <c:lblAlgn val="ctr"/>
        <c:lblOffset val="100"/>
        <c:noMultiLvlLbl val="0"/>
      </c:catAx>
      <c:valAx>
        <c:axId val="1111706704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\ ##0.0_);_(* \(#\ ##0.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1170506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Ocytocine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Feuil1!$A$2:$A$9</c:f>
              <c:strCache>
                <c:ptCount val="8"/>
                <c:pt idx="0">
                  <c:v>Recommandation du jeu</c:v>
                </c:pt>
                <c:pt idx="1">
                  <c:v>Mal à l'aise</c:v>
                </c:pt>
                <c:pt idx="2">
                  <c:v>Content</c:v>
                </c:pt>
                <c:pt idx="3">
                  <c:v>Utile</c:v>
                </c:pt>
                <c:pt idx="4">
                  <c:v>Agréable</c:v>
                </c:pt>
                <c:pt idx="5">
                  <c:v>Amusant</c:v>
                </c:pt>
                <c:pt idx="6">
                  <c:v>Ennuyeux</c:v>
                </c:pt>
                <c:pt idx="7">
                  <c:v>Intéressant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5.38</c:v>
                </c:pt>
                <c:pt idx="1">
                  <c:v>2.4900000000000002</c:v>
                </c:pt>
                <c:pt idx="2">
                  <c:v>5.4</c:v>
                </c:pt>
                <c:pt idx="3">
                  <c:v>5.14</c:v>
                </c:pt>
                <c:pt idx="4">
                  <c:v>5.45</c:v>
                </c:pt>
                <c:pt idx="5">
                  <c:v>5.79</c:v>
                </c:pt>
                <c:pt idx="6">
                  <c:v>2.78</c:v>
                </c:pt>
                <c:pt idx="7">
                  <c:v>5.31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C-4706-96B9-7D1D3AF841B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Dany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Feuil1!$A$2:$A$9</c:f>
              <c:strCache>
                <c:ptCount val="8"/>
                <c:pt idx="0">
                  <c:v>Recommandation du jeu</c:v>
                </c:pt>
                <c:pt idx="1">
                  <c:v>Mal à l'aise</c:v>
                </c:pt>
                <c:pt idx="2">
                  <c:v>Content</c:v>
                </c:pt>
                <c:pt idx="3">
                  <c:v>Utile</c:v>
                </c:pt>
                <c:pt idx="4">
                  <c:v>Agréable</c:v>
                </c:pt>
                <c:pt idx="5">
                  <c:v>Amusant</c:v>
                </c:pt>
                <c:pt idx="6">
                  <c:v>Ennuyeux</c:v>
                </c:pt>
                <c:pt idx="7">
                  <c:v>Intéressant</c:v>
                </c:pt>
              </c:strCache>
            </c:strRef>
          </c:cat>
          <c:val>
            <c:numRef>
              <c:f>Feuil1!$C$2:$C$9</c:f>
              <c:numCache>
                <c:formatCode>General</c:formatCode>
                <c:ptCount val="8"/>
                <c:pt idx="0">
                  <c:v>5.72</c:v>
                </c:pt>
                <c:pt idx="1">
                  <c:v>2.5099999999999998</c:v>
                </c:pt>
                <c:pt idx="2">
                  <c:v>5.73</c:v>
                </c:pt>
                <c:pt idx="3">
                  <c:v>5.15</c:v>
                </c:pt>
                <c:pt idx="4">
                  <c:v>5.39</c:v>
                </c:pt>
                <c:pt idx="5">
                  <c:v>5.63</c:v>
                </c:pt>
                <c:pt idx="6">
                  <c:v>2.63</c:v>
                </c:pt>
                <c:pt idx="7">
                  <c:v>5.69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DC-4706-96B9-7D1D3AF84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2260144"/>
        <c:axId val="342260864"/>
      </c:barChart>
      <c:catAx>
        <c:axId val="34226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2260864"/>
        <c:crosses val="autoZero"/>
        <c:auto val="1"/>
        <c:lblAlgn val="ctr"/>
        <c:lblOffset val="100"/>
        <c:noMultiLvlLbl val="0"/>
      </c:catAx>
      <c:valAx>
        <c:axId val="342260864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226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D8A9FD9-846A-5542-1223-3AD2A431C1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8B76CA-3AD4-27D3-1E1A-46BC082BE4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BB1B0-0AA6-45D9-98DC-20B3ECE5F0D1}" type="datetime1">
              <a:rPr lang="fr-FR" smtClean="0"/>
              <a:t>13/12/2023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F6B68C-7FFB-BF27-3763-BB6F612E8B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423B3E-2CA9-8A04-6E87-885647102B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C50B0-4FB1-4929-A133-7090077863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9922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fr-FR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6539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latin typeface="Calibri" pitchFamily="34"/>
              </a:rPr>
              <a:t>Je prévois de vérifier la fiabilité de la source d’une information avant de la partager sur les réseaux sociaux  dans le mois prochain</a:t>
            </a:r>
            <a:endParaRPr lang="fr-FR" dirty="0">
              <a:latin typeface="Times New Roman" pitchFamily="18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5133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6394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954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441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3181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8426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existe différentes catégories de déterminants impliqués dans l’adhésion aux FN </a:t>
            </a:r>
          </a:p>
          <a:p>
            <a:endParaRPr lang="fr-FR" dirty="0"/>
          </a:p>
          <a:p>
            <a:r>
              <a:rPr lang="fr-FR" dirty="0"/>
              <a:t>Personnologique (en lien avec la personnalité) : recherche de régularité dans des séquences aléatoires (Van </a:t>
            </a:r>
            <a:r>
              <a:rPr lang="fr-FR" dirty="0" err="1"/>
              <a:t>Prooijen</a:t>
            </a:r>
            <a:r>
              <a:rPr lang="fr-FR" dirty="0"/>
              <a:t>, Douglas, &amp; De </a:t>
            </a:r>
            <a:r>
              <a:rPr lang="fr-FR" dirty="0" err="1"/>
              <a:t>Inocencio</a:t>
            </a:r>
            <a:r>
              <a:rPr lang="fr-FR" dirty="0"/>
              <a:t>, 2017) ou humilité épistémique</a:t>
            </a:r>
          </a:p>
          <a:p>
            <a:endParaRPr lang="fr-FR" dirty="0"/>
          </a:p>
          <a:p>
            <a:r>
              <a:rPr lang="fr-FR" dirty="0"/>
              <a:t>Cognitifs (en lien avec le processus de pensée) : adhésion FN positivement corrélée avec pensée magique (Wilson, 2018) pensée intuitive (</a:t>
            </a:r>
            <a:r>
              <a:rPr lang="fr-FR" dirty="0" err="1"/>
              <a:t>Svedholm</a:t>
            </a:r>
            <a:r>
              <a:rPr lang="fr-FR" dirty="0"/>
              <a:t> &amp; </a:t>
            </a:r>
            <a:r>
              <a:rPr lang="fr-FR" dirty="0" err="1"/>
              <a:t>Lindeman</a:t>
            </a:r>
            <a:r>
              <a:rPr lang="fr-FR" dirty="0"/>
              <a:t>, 2013) , faible capacités d’EC (</a:t>
            </a:r>
            <a:r>
              <a:rPr lang="fr-FR" dirty="0" err="1"/>
              <a:t>Lantian</a:t>
            </a:r>
            <a:r>
              <a:rPr lang="fr-FR" dirty="0"/>
              <a:t>, Bagneux et al., 2021) </a:t>
            </a:r>
          </a:p>
          <a:p>
            <a:r>
              <a:rPr lang="fr-FR" dirty="0"/>
              <a:t>Inverse : négativement corrélée avec pensée analytique (Adam </a:t>
            </a:r>
            <a:r>
              <a:rPr lang="fr-FR" dirty="0" err="1"/>
              <a:t>Troian</a:t>
            </a:r>
            <a:r>
              <a:rPr lang="fr-FR" dirty="0"/>
              <a:t> et al., 2019)</a:t>
            </a:r>
          </a:p>
          <a:p>
            <a:endParaRPr lang="fr-FR" dirty="0"/>
          </a:p>
          <a:p>
            <a:r>
              <a:rPr lang="fr-FR" dirty="0"/>
              <a:t>Motivationnels : importance accordée à la rationalité épistémique (motivation à se forger des croyances sur des bases rationnelles) nécessaire pour observer ce lien négatif entre croyances conspirationnistes et pensée analytique (Stahl et van </a:t>
            </a:r>
            <a:r>
              <a:rPr lang="fr-FR" dirty="0" err="1"/>
              <a:t>Prooijen</a:t>
            </a:r>
            <a:r>
              <a:rPr lang="fr-FR" dirty="0"/>
              <a:t> (2018). </a:t>
            </a:r>
          </a:p>
          <a:p>
            <a:r>
              <a:rPr lang="fr-FR" dirty="0"/>
              <a:t>Facteurs motivationnels impliqués dans l’adhésion aux FN : motivation à réduire l’incertitude (</a:t>
            </a:r>
            <a:r>
              <a:rPr lang="fr-FR" dirty="0" err="1"/>
              <a:t>Marchlewska</a:t>
            </a:r>
            <a:r>
              <a:rPr lang="fr-FR" dirty="0"/>
              <a:t>, </a:t>
            </a:r>
            <a:r>
              <a:rPr lang="fr-FR" dirty="0" err="1"/>
              <a:t>Cichocka</a:t>
            </a:r>
            <a:r>
              <a:rPr lang="fr-FR" dirty="0"/>
              <a:t> &amp; </a:t>
            </a:r>
            <a:r>
              <a:rPr lang="fr-FR" dirty="0" err="1"/>
              <a:t>Kossowska</a:t>
            </a:r>
            <a:r>
              <a:rPr lang="fr-FR" dirty="0"/>
              <a:t>, 2018), motivation à réduire la perte de contrôle (</a:t>
            </a:r>
            <a:r>
              <a:rPr lang="fr-FR" dirty="0" err="1"/>
              <a:t>Whitson</a:t>
            </a:r>
            <a:r>
              <a:rPr lang="fr-FR" dirty="0"/>
              <a:t> &amp; </a:t>
            </a:r>
            <a:r>
              <a:rPr lang="fr-FR" dirty="0" err="1"/>
              <a:t>Galinsky</a:t>
            </a:r>
            <a:r>
              <a:rPr lang="fr-FR" dirty="0"/>
              <a:t>, 2008), anxiété vis-à-vis de la mort (</a:t>
            </a:r>
            <a:r>
              <a:rPr lang="fr-FR" dirty="0" err="1"/>
              <a:t>Newheiser</a:t>
            </a:r>
            <a:r>
              <a:rPr lang="fr-FR" dirty="0"/>
              <a:t>, </a:t>
            </a:r>
            <a:r>
              <a:rPr lang="fr-FR" dirty="0" err="1"/>
              <a:t>Farias</a:t>
            </a:r>
            <a:r>
              <a:rPr lang="fr-FR" dirty="0"/>
              <a:t>, </a:t>
            </a:r>
            <a:r>
              <a:rPr lang="fr-FR" dirty="0" err="1"/>
              <a:t>Taush</a:t>
            </a:r>
            <a:r>
              <a:rPr lang="fr-FR" dirty="0"/>
              <a:t>, 2011) ou menaces d’exclusion sociale (</a:t>
            </a:r>
            <a:r>
              <a:rPr lang="fr-FR" dirty="0" err="1"/>
              <a:t>Graeupner</a:t>
            </a:r>
            <a:r>
              <a:rPr lang="fr-FR" dirty="0"/>
              <a:t> &amp; </a:t>
            </a:r>
            <a:r>
              <a:rPr lang="fr-FR" dirty="0" err="1"/>
              <a:t>Coman</a:t>
            </a:r>
            <a:r>
              <a:rPr lang="fr-FR" dirty="0"/>
              <a:t>, 2017)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4345A-5DE4-4260-9F50-247DC2F5B6B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218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042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13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454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Les français sont assez sceptiques par rapport à la véracité des informations</a:t>
            </a:r>
          </a:p>
          <a:p>
            <a:r>
              <a:rPr lang="fr-FR" dirty="0"/>
              <a:t>français sont assez méfiants par rapport aux informations qu’ils obtiennent et à leur véracité. Ils sont en effet 35% en moyenne à faire confiance aux médias en général, un faible taux par rapport à leurs voisins européens qui en fait le 29ème pays sur les 37 sondés. </a:t>
            </a:r>
          </a:p>
          <a:p>
            <a:endParaRPr lang="fr-FR" dirty="0"/>
          </a:p>
          <a:p>
            <a:r>
              <a:rPr lang="fr-FR" dirty="0"/>
              <a:t>Les plateformes utilisées influent également sur le taux de confiance: 19% des français ont confiance en ce qu’ils lisent sur les réseaux sociaux et 26% en ce qu’ils lisent sur les moteurs de recherche.</a:t>
            </a:r>
          </a:p>
          <a:p>
            <a:endParaRPr lang="fr-FR" dirty="0"/>
          </a:p>
          <a:p>
            <a:r>
              <a:rPr lang="fr-FR" dirty="0"/>
              <a:t>Sur les réseaux sociaux, les Français sont 58% à affirmer qu’ils partagent une information qu’ils trouvent intéressante. </a:t>
            </a:r>
          </a:p>
          <a:p>
            <a:endParaRPr lang="fr-FR" dirty="0"/>
          </a:p>
          <a:p>
            <a:r>
              <a:rPr lang="fr-FR" dirty="0"/>
              <a:t>Certains ont le clic facile : 4% le font systématiquement et 15% le font souvent.</a:t>
            </a:r>
          </a:p>
          <a:p>
            <a:r>
              <a:rPr lang="fr-FR" dirty="0"/>
              <a:t>Au sein de ces personnes qui partagent les informations, ils sont 59% à le faire pour susciter l’intérêt ou provoquer une réaction auprès de leur entourage « </a:t>
            </a:r>
            <a:r>
              <a:rPr lang="fr-FR" i="1" dirty="0"/>
              <a:t>même s'[ils savent] que la source de cette information n’est pas parfaitement fiable</a:t>
            </a:r>
            <a:r>
              <a:rPr lang="fr-FR" dirty="0"/>
              <a:t>« . Toujours chez ces relayeurs d’informations : 53% ne vérifient pas leur source.</a:t>
            </a:r>
          </a:p>
          <a:p>
            <a:endParaRPr lang="fr-FR" dirty="0"/>
          </a:p>
          <a:p>
            <a:r>
              <a:rPr lang="fr-FR" dirty="0"/>
              <a:t>Perception des fake news par les Français:</a:t>
            </a:r>
          </a:p>
          <a:p>
            <a:pPr marL="171450" indent="-171450">
              <a:buFontTx/>
              <a:buChar char="-"/>
            </a:pPr>
            <a:r>
              <a:rPr lang="fr-FR" dirty="0"/>
              <a:t>15% pensent que leur entourage en diffuse. </a:t>
            </a:r>
          </a:p>
          <a:p>
            <a:pPr marL="171450" indent="-171450">
              <a:buFontTx/>
              <a:buChar char="-"/>
            </a:pPr>
            <a:r>
              <a:rPr lang="fr-FR" dirty="0"/>
              <a:t>72 % font confiance à leur entourage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0472-06C7-4D34-9BE9-CD33600A962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92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Lorsqu’un individu est face à une information, il doit la traiter. Pour ceci il se réfère à des indices présents dans le contexte de l’information. Possibilité de traiter l’information de manière heuristique, c’est-à-dire sur la base de critères simples. Cela nous permet de prendre des décisions, émettre des jugements et évoluer au quotidien. Cpt peuvent amener à des erreurs de traitements lorsque l’information est plus complexe pour ceci il faut procéder à un traitement de niveau 2 mais plus complexe et nécessite d’analyser la situation (posture analytique)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4345A-5DE4-4260-9F50-247DC2F5B6B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338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0395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21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5299A8-5234-04E7-D2D5-B2835346D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99FA98-3541-E761-B29B-B3812CD380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fr-FR"/>
              <a:t>Population cible identifiée </a:t>
            </a:r>
          </a:p>
          <a:p>
            <a:pPr lvl="0"/>
            <a:r>
              <a:rPr lang="fr-FR"/>
              <a:t>Randomisation des participants </a:t>
            </a:r>
          </a:p>
          <a:p>
            <a:pPr lvl="0"/>
            <a:r>
              <a:rPr lang="fr-FR"/>
              <a:t>Un groupe contrôle et un groupe expérimental pour comparer et être sûrs que si des effets sont observés, ils sont bien dus à l’intervention et aux variables qu’elle manipule. </a:t>
            </a:r>
          </a:p>
          <a:p>
            <a:pPr lvl="0"/>
            <a:r>
              <a:rPr lang="fr-FR"/>
              <a:t>Une mesure avant et après intervention au minimum </a:t>
            </a:r>
          </a:p>
          <a:p>
            <a:pPr lvl="0"/>
            <a:r>
              <a:rPr lang="fr-FR"/>
              <a:t>En double aveugle : cad que ni les participants, ni les chercheurs ne savent s’ils sont dans la condition expé ou contrôle.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2A7FA3-9547-AE6D-CF82-2C63EFEE0DE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828244-1599-4C23-AB7F-5D0607C68554}" type="slidenum">
              <a:t>9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843714-C36E-5140-FC0E-CED5ED2C4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40AA55-90D8-DD85-1DA0-0D2C967928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marL="0" indent="0" algn="just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29882E-5431-2C60-7C74-2475959DBA3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2F5F3CE-4170-4CB3-A2DC-308AA659AA40}" type="slidenum">
              <a:t>10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3;p3:notes">
            <a:extLst>
              <a:ext uri="{FF2B5EF4-FFF2-40B4-BE49-F238E27FC236}">
                <a16:creationId xmlns:a16="http://schemas.microsoft.com/office/drawing/2014/main" id="{E0B110BB-280E-EE75-3446-7E1C92CA3B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</p:spPr>
        <p:txBody>
          <a:bodyPr lIns="91421" tIns="91421" rIns="91421" bIns="91421"/>
          <a:lstStyle/>
          <a:p>
            <a:endParaRPr lang="fr-FR"/>
          </a:p>
        </p:txBody>
      </p:sp>
      <p:sp>
        <p:nvSpPr>
          <p:cNvPr id="3" name="Google Shape;164;p3:notes">
            <a:extLst>
              <a:ext uri="{FF2B5EF4-FFF2-40B4-BE49-F238E27FC236}">
                <a16:creationId xmlns:a16="http://schemas.microsoft.com/office/drawing/2014/main" id="{92BB1E36-CDD1-92C6-AD45-D4786C852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</p:spTree>
    <p:extLst>
      <p:ext uri="{BB962C8B-B14F-4D97-AF65-F5344CB8AC3E}">
        <p14:creationId xmlns:p14="http://schemas.microsoft.com/office/powerpoint/2010/main" val="124223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20" name="Forme libre : Forme 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rtlCol="0" anchor="t">
            <a:noAutofit/>
          </a:bodyPr>
          <a:lstStyle>
            <a:lvl1pPr algn="ctr">
              <a:defRPr lang="fr-FR" sz="440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fr-FR" sz="240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4" name="Espace réservé d’image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fr-FR" sz="9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7" name="Espace réservé du texte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8" name="Espace réservé d’image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fr-FR" sz="9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8" name="Espace réservé du texte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8" name="Espace réservé du texte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7" name="Espace réservé d’image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fr-FR" sz="9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9" name="Espace réservé du texte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9" name="Espace réservé du texte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6" name="Espace réservé d’image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fr-FR" sz="9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0" name="Espace réservé du texte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0" name="Espace réservé du texte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5" name="Espace réservé d’image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fr-FR" sz="9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1" name="Espace réservé du texte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Forme libre : Forme 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lnSpc>
                <a:spcPct val="100000"/>
              </a:lnSpc>
              <a:defRPr lang="fr-FR">
                <a:solidFill>
                  <a:schemeClr val="accent6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30" name="Image 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MMM AAAA</a:t>
            </a:r>
          </a:p>
        </p:txBody>
      </p:sp>
      <p:sp>
        <p:nvSpPr>
          <p:cNvPr id="32" name="Espace réservé du texte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MMM AAAA</a:t>
            </a:r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MMM AAAA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MMM AAAA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MMM AAAA</a:t>
            </a:r>
          </a:p>
        </p:txBody>
      </p:sp>
      <p:sp>
        <p:nvSpPr>
          <p:cNvPr id="36" name="Espace réservé du texte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texte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38" name="Espace réservé du texte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texte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0" name="Espace réservé du texte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pic>
        <p:nvPicPr>
          <p:cNvPr id="13" name="Image 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orme libre : Forme 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7" name="Image 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pic>
        <p:nvPicPr>
          <p:cNvPr id="19" name="Image 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fr-FR"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 rtlCol="0">
            <a:noAutofit/>
          </a:bodyPr>
          <a:lstStyle>
            <a:lvl1pPr>
              <a:defRPr lang="fr-FR" sz="1500"/>
            </a:lvl1pPr>
            <a:lvl2pPr>
              <a:defRPr lang="fr-FR" sz="1300"/>
            </a:lvl2pPr>
            <a:lvl3pPr>
              <a:defRPr lang="fr-FR" sz="12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fr-FR"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 rtlCol="0">
            <a:noAutofit/>
          </a:bodyPr>
          <a:lstStyle>
            <a:lvl1pPr>
              <a:defRPr lang="fr-FR" sz="1500"/>
            </a:lvl1pPr>
            <a:lvl2pPr>
              <a:defRPr lang="fr-FR" sz="1300"/>
            </a:lvl2pPr>
            <a:lvl3pPr>
              <a:defRPr lang="fr-FR" sz="12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4" name="Espace réservé d’image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fr-FR" sz="9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9" name="Espace réservé du texte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6" name="Espace réservé d’image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fr-FR" sz="9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0" name="Espace réservé du texte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0" name="Espace réservé du texte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5" name="Espace réservé d’image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fr-FR" sz="9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1" name="Espace réservé du texte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fr-FR" sz="15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mage 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0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53" name="Image 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pic>
        <p:nvPicPr>
          <p:cNvPr id="21" name="Image 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 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fr-FR" b="1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 rtlCol="0">
            <a:noAutofit/>
          </a:bodyPr>
          <a:lstStyle>
            <a:lvl1pPr marL="0" indent="0">
              <a:buNone/>
              <a:defRPr lang="fr-FR" sz="1500"/>
            </a:lvl1pPr>
            <a:lvl2pPr>
              <a:defRPr lang="fr-FR" sz="1500"/>
            </a:lvl2pPr>
            <a:lvl3pPr>
              <a:defRPr lang="fr-FR" sz="1500"/>
            </a:lvl3pPr>
            <a:lvl4pPr>
              <a:defRPr lang="fr-FR" sz="1500"/>
            </a:lvl4pPr>
            <a:lvl5pPr>
              <a:defRPr lang="fr-FR" sz="15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ôtu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 : Forme 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orme libre : Forme 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pic>
        <p:nvPicPr>
          <p:cNvPr id="9" name="Image 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rtlCol="0" anchor="ctr">
            <a:noAutofit/>
          </a:bodyPr>
          <a:lstStyle>
            <a:lvl1pPr algn="l">
              <a:defRPr lang="fr-FR" sz="440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 rtlCol="0">
            <a:noAutofit/>
          </a:bodyPr>
          <a:lstStyle>
            <a:lvl1pPr marL="0" indent="0" algn="l">
              <a:spcBef>
                <a:spcPts val="576"/>
              </a:spcBef>
              <a:buNone/>
              <a:defRPr lang="fr-FR" sz="240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pic>
        <p:nvPicPr>
          <p:cNvPr id="11" name="Image 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orme libre : Forme 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5" name="Image 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pic>
        <p:nvPicPr>
          <p:cNvPr id="17" name="Image 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  <p:sp>
        <p:nvSpPr>
          <p:cNvPr id="18" name="Titr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 rtlCol="0">
            <a:noAutofit/>
          </a:bodyPr>
          <a:lstStyle>
            <a:lvl1pPr>
              <a:defRPr lang="fr-FR" sz="1500"/>
            </a:lvl1pPr>
            <a:lvl2pPr>
              <a:defRPr lang="fr-FR" sz="1300"/>
            </a:lvl2pPr>
            <a:lvl3pPr>
              <a:defRPr lang="fr-FR" sz="12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 rtlCol="0">
            <a:noAutofit/>
          </a:bodyPr>
          <a:lstStyle>
            <a:lvl1pPr>
              <a:defRPr lang="fr-FR" sz="1500"/>
            </a:lvl1pPr>
            <a:lvl2pPr>
              <a:defRPr lang="fr-FR" sz="1300"/>
            </a:lvl2pPr>
            <a:lvl3pPr>
              <a:defRPr lang="fr-FR" sz="12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 : Forme 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orme libre : Forme 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orme libre : Forme 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 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fr-FR" sz="3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fr-FR" sz="3200"/>
            </a:lvl1pPr>
            <a:lvl2pPr>
              <a:defRPr lang="fr-FR" sz="2800"/>
            </a:lvl2pPr>
            <a:lvl3pPr>
              <a:defRPr lang="fr-FR" sz="2400"/>
            </a:lvl3pPr>
            <a:lvl4pPr>
              <a:defRPr lang="fr-FR" sz="2000"/>
            </a:lvl4pPr>
            <a:lvl5pPr>
              <a:defRPr lang="fr-FR" sz="2000"/>
            </a:lvl5pPr>
            <a:lvl6pPr>
              <a:defRPr lang="fr-FR" sz="2000"/>
            </a:lvl6pPr>
            <a:lvl7pPr>
              <a:defRPr lang="fr-FR" sz="2000"/>
            </a:lvl7pPr>
            <a:lvl8pPr>
              <a:defRPr lang="fr-FR" sz="2000"/>
            </a:lvl8pPr>
            <a:lvl9pPr>
              <a:defRPr lang="fr-FR" sz="2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fr-FR" sz="1600"/>
            </a:lvl1pPr>
            <a:lvl2pPr marL="457200" indent="0">
              <a:buNone/>
              <a:defRPr lang="fr-FR" sz="1400"/>
            </a:lvl2pPr>
            <a:lvl3pPr marL="914400" indent="0">
              <a:buNone/>
              <a:defRPr lang="fr-FR" sz="1200"/>
            </a:lvl3pPr>
            <a:lvl4pPr marL="1371600" indent="0">
              <a:buNone/>
              <a:defRPr lang="fr-FR" sz="1000"/>
            </a:lvl4pPr>
            <a:lvl5pPr marL="1828800" indent="0">
              <a:buNone/>
              <a:defRPr lang="fr-FR" sz="1000"/>
            </a:lvl5pPr>
            <a:lvl6pPr marL="2286000" indent="0">
              <a:buNone/>
              <a:defRPr lang="fr-FR" sz="1000"/>
            </a:lvl6pPr>
            <a:lvl7pPr marL="2743200" indent="0">
              <a:buNone/>
              <a:defRPr lang="fr-FR" sz="1000"/>
            </a:lvl7pPr>
            <a:lvl8pPr marL="3200400" indent="0">
              <a:buNone/>
              <a:defRPr lang="fr-FR" sz="1000"/>
            </a:lvl8pPr>
            <a:lvl9pPr marL="3657600" indent="0">
              <a:buNone/>
              <a:defRPr lang="fr-FR"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orme libre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8" name="Forme libre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orme libre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1" name="Forme libre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sp>
        <p:nvSpPr>
          <p:cNvPr id="14" name="Image 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fr-FR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fr-FR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fr-FR" sz="1800"/>
            </a:lvl3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 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fr-FR" sz="3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lang="fr-FR" sz="3200"/>
            </a:lvl1pPr>
            <a:lvl2pPr marL="457200" indent="0">
              <a:buNone/>
              <a:defRPr lang="fr-FR" sz="2800"/>
            </a:lvl2pPr>
            <a:lvl3pPr marL="914400" indent="0">
              <a:buNone/>
              <a:defRPr lang="fr-FR" sz="2400"/>
            </a:lvl3pPr>
            <a:lvl4pPr marL="1371600" indent="0">
              <a:buNone/>
              <a:defRPr lang="fr-FR" sz="2000"/>
            </a:lvl4pPr>
            <a:lvl5pPr marL="1828800" indent="0">
              <a:buNone/>
              <a:defRPr lang="fr-FR" sz="2000"/>
            </a:lvl5pPr>
            <a:lvl6pPr marL="2286000" indent="0">
              <a:buNone/>
              <a:defRPr lang="fr-FR" sz="2000"/>
            </a:lvl6pPr>
            <a:lvl7pPr marL="2743200" indent="0">
              <a:buNone/>
              <a:defRPr lang="fr-FR" sz="2000"/>
            </a:lvl7pPr>
            <a:lvl8pPr marL="3200400" indent="0">
              <a:buNone/>
              <a:defRPr lang="fr-FR" sz="2000"/>
            </a:lvl8pPr>
            <a:lvl9pPr marL="3657600" indent="0">
              <a:buNone/>
              <a:defRPr lang="fr-FR" sz="2000"/>
            </a:lvl9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fr-FR" sz="1600"/>
            </a:lvl1pPr>
            <a:lvl2pPr marL="457200" indent="0">
              <a:buNone/>
              <a:defRPr lang="fr-FR" sz="1400"/>
            </a:lvl2pPr>
            <a:lvl3pPr marL="914400" indent="0">
              <a:buNone/>
              <a:defRPr lang="fr-FR" sz="1200"/>
            </a:lvl3pPr>
            <a:lvl4pPr marL="1371600" indent="0">
              <a:buNone/>
              <a:defRPr lang="fr-FR" sz="1000"/>
            </a:lvl4pPr>
            <a:lvl5pPr marL="1828800" indent="0">
              <a:buNone/>
              <a:defRPr lang="fr-FR" sz="1000"/>
            </a:lvl5pPr>
            <a:lvl6pPr marL="2286000" indent="0">
              <a:buNone/>
              <a:defRPr lang="fr-FR" sz="1000"/>
            </a:lvl6pPr>
            <a:lvl7pPr marL="2743200" indent="0">
              <a:buNone/>
              <a:defRPr lang="fr-FR" sz="1000"/>
            </a:lvl7pPr>
            <a:lvl8pPr marL="3200400" indent="0">
              <a:buNone/>
              <a:defRPr lang="fr-FR" sz="1000"/>
            </a:lvl8pPr>
            <a:lvl9pPr marL="3657600" indent="0">
              <a:buNone/>
              <a:defRPr lang="fr-FR"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orme libre : Forme 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Forme libre : Forme 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fr-FR" b="1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 rtlCol="0">
            <a:noAutofit/>
          </a:bodyPr>
          <a:lstStyle>
            <a:lvl1pPr marL="0" indent="0">
              <a:buNone/>
              <a:defRPr lang="fr-FR" sz="1500"/>
            </a:lvl1pPr>
            <a:lvl2pPr>
              <a:defRPr lang="fr-FR" sz="1500"/>
            </a:lvl2pPr>
            <a:lvl3pPr>
              <a:defRPr lang="fr-FR" sz="1500"/>
            </a:lvl3pPr>
            <a:lvl4pPr>
              <a:defRPr lang="fr-FR" sz="1500"/>
            </a:lvl4pPr>
            <a:lvl5pPr>
              <a:defRPr lang="fr-FR" sz="15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  <p:sp>
        <p:nvSpPr>
          <p:cNvPr id="17" name="Forme libre : Forme 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7" name="Forme libre : Forme 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lvl="0" algn="ctr" rtl="0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fr-FR" sz="440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2400">
                <a:solidFill>
                  <a:schemeClr val="accent6"/>
                </a:solidFill>
              </a:defRPr>
            </a:lvl1pPr>
            <a:lvl2pPr marL="457200" indent="0">
              <a:buNone/>
              <a:defRPr lang="fr-F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fr-F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e libre : Forme 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 rtlCol="0">
            <a:noAutofit/>
          </a:bodyPr>
          <a:lstStyle>
            <a:lvl1pPr>
              <a:defRPr lang="fr-FR" sz="1800"/>
            </a:lvl1pPr>
            <a:lvl2pPr>
              <a:defRPr lang="fr-FR" sz="1600"/>
            </a:lvl2pPr>
            <a:lvl3pPr>
              <a:defRPr lang="fr-FR" sz="14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 : Forme 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 rtlCol="0">
            <a:noAutofit/>
          </a:bodyPr>
          <a:lstStyle>
            <a:lvl1pPr>
              <a:defRPr lang="fr-FR" sz="1800"/>
            </a:lvl1pPr>
            <a:lvl2pPr>
              <a:defRPr lang="fr-FR" sz="1600"/>
            </a:lvl2pPr>
            <a:lvl3pPr>
              <a:defRPr lang="fr-FR" sz="14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 rtlCol="0">
            <a:noAutofit/>
          </a:bodyPr>
          <a:lstStyle>
            <a:lvl1pPr algn="l">
              <a:lnSpc>
                <a:spcPct val="100000"/>
              </a:lnSpc>
              <a:defRPr lang="fr-FR"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57" name="Espace réservé du texte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 rtlCol="0">
            <a:noAutofit/>
          </a:bodyPr>
          <a:lstStyle>
            <a:lvl1pPr marL="0" indent="0">
              <a:buNone/>
              <a:defRPr lang="fr-FR" sz="10000" b="1"/>
            </a:lvl1pPr>
          </a:lstStyle>
          <a:p>
            <a:pPr lvl="0" rtl="0"/>
            <a:r>
              <a:rPr lang="fr-FR"/>
              <a:t>« </a:t>
            </a:r>
          </a:p>
        </p:txBody>
      </p:sp>
      <p:sp>
        <p:nvSpPr>
          <p:cNvPr id="55" name="Espace réservé du texte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fr-FR" sz="24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6" name="Espace réservé du texte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 rtlCol="0">
            <a:noAutofit/>
          </a:bodyPr>
          <a:lstStyle>
            <a:lvl1pPr marL="0" indent="0">
              <a:buNone/>
              <a:defRPr lang="fr-FR" sz="10000" b="1"/>
            </a:lvl1pPr>
          </a:lstStyle>
          <a:p>
            <a:pPr lvl="0" rtl="0"/>
            <a:r>
              <a:rPr lang="fr-FR"/>
              <a:t> »</a:t>
            </a:r>
          </a:p>
        </p:txBody>
      </p:sp>
      <p:sp>
        <p:nvSpPr>
          <p:cNvPr id="32" name="Image 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53" name="Forme libre : Forme 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33" name="Image 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29" name="Forme libre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31" name="Forme libre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dirty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17" name="Espace réservé d’image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23" name="Espace réservé d’image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26" name="Espace réservé d’image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7" name="Espace réservé du texte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29" name="Espace réservé d’image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lvl="0" rtl="0"/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fr-FR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17" name="Espace réservé d’image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200" spc="20" baseline="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10" name="Espace réservé d’image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200" spc="20" baseline="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23" name="Espace réservé d’image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200" spc="20" baseline="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11" name="Espace réservé d’image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18" name="Espace réservé du texte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200" spc="20" baseline="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26" name="Espace réservé d’image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7" name="Espace réservé du texte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200" spc="20" baseline="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12" name="Espace réservé d’image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1" name="Espace réservé du texte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200" spc="20" baseline="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29" name="Espace réservé d’image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200" spc="20" baseline="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13" name="Espace réservé d’image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fr-FR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3" name="Espace réservé du texte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fr-FR" sz="1200" spc="20" baseline="0"/>
            </a:lvl1pPr>
          </a:lstStyle>
          <a:p>
            <a:pPr lvl="0" rtl="0"/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48F63A3B-78C7-47BE-AE5E-E10140E04643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4" name="MSIPCMContentMarking" descr="{&quot;HashCode&quot;:276409400,&quot;Placement&quot;:&quot;Footer&quot;,&quot;Top&quot;:516.65155,&quot;Left&quot;:416.21347,&quot;SlideWidth&quot;:960,&quot;SlideHeight&quot;:540}"/>
          <p:cNvSpPr txBox="1"/>
          <p:nvPr userDrawn="1"/>
        </p:nvSpPr>
        <p:spPr>
          <a:xfrm>
            <a:off x="5285911" y="6561475"/>
            <a:ext cx="1620178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200" smtClean="0">
                <a:solidFill>
                  <a:srgbClr val="008000"/>
                </a:solidFill>
                <a:latin typeface="Calibri" panose="020F0502020204030204" pitchFamily="34" charset="0"/>
              </a:rPr>
              <a:t>C1 Données Internes</a:t>
            </a:r>
            <a:endParaRPr lang="fr-FR" sz="120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fr-FR"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fr-FR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fr-FR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fr-FR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fr-FR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fr-FR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5" Type="http://schemas.openxmlformats.org/officeDocument/2006/relationships/image" Target="../media/image24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1519" y="309560"/>
            <a:ext cx="5385816" cy="1225296"/>
          </a:xfrm>
          <a:ln>
            <a:solidFill>
              <a:schemeClr val="accent1"/>
            </a:solidFill>
          </a:ln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3200" dirty="0"/>
              <a:t>Développer son esprit critique </a:t>
            </a:r>
            <a:br>
              <a:rPr lang="fr-FR" sz="3200" dirty="0"/>
            </a:br>
            <a:r>
              <a:rPr lang="fr-FR" sz="3200" dirty="0"/>
              <a:t>face aux fake-news </a:t>
            </a:r>
            <a:br>
              <a:rPr lang="fr-FR" sz="3200" dirty="0"/>
            </a:br>
            <a:r>
              <a:rPr lang="fr-FR" sz="3200" dirty="0"/>
              <a:t>grâce au jeu </a:t>
            </a:r>
            <a:br>
              <a:rPr lang="fr-FR" sz="3200" dirty="0"/>
            </a:br>
            <a:r>
              <a:rPr lang="fr-FR" sz="3200" dirty="0"/>
              <a:t>« Ocytocine »</a:t>
            </a:r>
            <a:br>
              <a:rPr lang="fr-FR" sz="3200" dirty="0"/>
            </a:br>
            <a:r>
              <a:rPr lang="fr-FR" sz="1400" dirty="0"/>
              <a:t> </a:t>
            </a:r>
            <a:br>
              <a:rPr lang="fr-FR" sz="1400" dirty="0"/>
            </a:br>
            <a:r>
              <a:rPr lang="fr-FR" sz="4000" dirty="0">
                <a:solidFill>
                  <a:srgbClr val="F5CDCE"/>
                </a:solidFill>
              </a:rPr>
              <a:t>ça marche ? 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793" y="5541105"/>
            <a:ext cx="8779268" cy="878908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Thimoté Lebrun</a:t>
            </a:r>
            <a:r>
              <a:rPr lang="fr-FR" sz="2400" b="0" i="0" u="none" strike="noStrike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fr-FR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Virginie Bagneux</a:t>
            </a:r>
            <a:r>
              <a:rPr lang="fr-FR" sz="2400" b="0" i="0" u="none" strike="noStrike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</a:t>
            </a:r>
          </a:p>
          <a:p>
            <a:endParaRPr lang="fr-FR" sz="2000" b="0" i="0" u="none" strike="noStrike" baseline="300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2000" b="0" i="0" u="none" strike="noStrike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 </a:t>
            </a:r>
            <a:r>
              <a:rPr lang="fr-FR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 Dôme</a:t>
            </a:r>
            <a:r>
              <a:rPr lang="fr-FR" sz="2000" dirty="0">
                <a:solidFill>
                  <a:schemeClr val="bg1"/>
                </a:solidFill>
                <a:effectLst/>
              </a:rPr>
              <a:t/>
            </a:r>
            <a:br>
              <a:rPr lang="fr-FR" sz="2000" dirty="0">
                <a:solidFill>
                  <a:schemeClr val="bg1"/>
                </a:solidFill>
                <a:effectLst/>
              </a:rPr>
            </a:br>
            <a:r>
              <a:rPr lang="fr-FR" sz="2000" b="0" i="0" u="none" strike="noStrike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fr-FR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Laboratoire de Psychologie Caen-Normandie (LPCN, </a:t>
            </a:r>
            <a:r>
              <a:rPr lang="fr-FR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Unicaen</a:t>
            </a:r>
            <a:r>
              <a:rPr lang="fr-FR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  <a:p>
            <a:pPr rtl="0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1" descr="logo ministère de la culture">
            <a:extLst>
              <a:ext uri="{FF2B5EF4-FFF2-40B4-BE49-F238E27FC236}">
                <a16:creationId xmlns:a16="http://schemas.microsoft.com/office/drawing/2014/main" id="{42B52F67-89E5-C556-1F16-10C0365A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669" y="5980559"/>
            <a:ext cx="10001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3A77E7-58B4-38E5-E231-526CBF8AF6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76" y="3769507"/>
            <a:ext cx="1127910" cy="757580"/>
          </a:xfrm>
          <a:prstGeom prst="rect">
            <a:avLst/>
          </a:prstGeom>
        </p:spPr>
      </p:pic>
      <p:pic>
        <p:nvPicPr>
          <p:cNvPr id="8" name="Picture 4" descr="Résultat de recherche d'images pour &quot;LPCN&quot;">
            <a:extLst>
              <a:ext uri="{FF2B5EF4-FFF2-40B4-BE49-F238E27FC236}">
                <a16:creationId xmlns:a16="http://schemas.microsoft.com/office/drawing/2014/main" id="{B05E67EF-D1F5-145E-7812-67A6BB9E1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88" y="4718504"/>
            <a:ext cx="1191886" cy="478855"/>
          </a:xfrm>
          <a:prstGeom prst="rect">
            <a:avLst/>
          </a:prstGeom>
          <a:noFill/>
        </p:spPr>
      </p:pic>
      <p:pic>
        <p:nvPicPr>
          <p:cNvPr id="9" name="Image 8" descr="Une image contenant Police, capture d’écran, Graphique, conception&#10;&#10;Description générée automatiquement">
            <a:extLst>
              <a:ext uri="{FF2B5EF4-FFF2-40B4-BE49-F238E27FC236}">
                <a16:creationId xmlns:a16="http://schemas.microsoft.com/office/drawing/2014/main" id="{3B07FDB4-3188-6A16-4C9C-99487ABEB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668" y="5293068"/>
            <a:ext cx="1052126" cy="4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9B39B-8879-F031-2EE8-FC2DC22EF5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0177" y="515982"/>
            <a:ext cx="7013448" cy="134100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r-FR" sz="4400" dirty="0">
                <a:latin typeface="+mj-lt"/>
                <a:cs typeface="+mj-cs"/>
              </a:rPr>
              <a:t>Méthode</a:t>
            </a:r>
          </a:p>
        </p:txBody>
      </p:sp>
      <p:sp>
        <p:nvSpPr>
          <p:cNvPr id="3" name="ZoneTexte 11">
            <a:extLst>
              <a:ext uri="{FF2B5EF4-FFF2-40B4-BE49-F238E27FC236}">
                <a16:creationId xmlns:a16="http://schemas.microsoft.com/office/drawing/2014/main" id="{770E035C-2D81-9E95-8895-295372CF2D0C}"/>
              </a:ext>
            </a:extLst>
          </p:cNvPr>
          <p:cNvSpPr txBox="1"/>
          <p:nvPr/>
        </p:nvSpPr>
        <p:spPr>
          <a:xfrm>
            <a:off x="4621639" y="2176700"/>
            <a:ext cx="3420020" cy="3693319"/>
          </a:xfrm>
          <a:prstGeom prst="rect">
            <a:avLst/>
          </a:prstGeom>
          <a:noFill/>
          <a:ln w="28575" cap="flat">
            <a:solidFill>
              <a:srgbClr val="F5CDCE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sng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Grand public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81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à 58 ans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fr-FR" sz="1800" b="1" i="0" u="none" strike="noStrike" kern="1200" cap="none" spc="0" baseline="-2500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fr-FR" sz="1800" b="1" i="0" u="none" strike="noStrike" kern="1200" cap="none" spc="0" baseline="-25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= 30,75 ans (ET = 13.86)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12">
            <a:extLst>
              <a:ext uri="{FF2B5EF4-FFF2-40B4-BE49-F238E27FC236}">
                <a16:creationId xmlns:a16="http://schemas.microsoft.com/office/drawing/2014/main" id="{62DC7BDC-533F-4D3B-C3DD-A1B8E5E22BA4}"/>
              </a:ext>
            </a:extLst>
          </p:cNvPr>
          <p:cNvSpPr txBox="1"/>
          <p:nvPr/>
        </p:nvSpPr>
        <p:spPr>
          <a:xfrm>
            <a:off x="8416901" y="2176700"/>
            <a:ext cx="3158840" cy="2308324"/>
          </a:xfrm>
          <a:prstGeom prst="rect">
            <a:avLst/>
          </a:prstGeom>
          <a:noFill/>
          <a:ln w="28575" cap="flat">
            <a:solidFill>
              <a:srgbClr val="D4D593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OBJECTIF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Le recours à Ocytocine permet d’augmenter l’intention des individus à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VÉRIFIER </a:t>
            </a: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l’information avant de la partager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2DF5DD9A-0161-CA7A-A9EA-7B80C60EF4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51753"/>
              </p:ext>
            </p:extLst>
          </p:nvPr>
        </p:nvGraphicFramePr>
        <p:xfrm>
          <a:off x="4621639" y="4293778"/>
          <a:ext cx="3420020" cy="175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5627CDF8-042B-FE11-0D8A-AFB90AA9F1A6}"/>
              </a:ext>
            </a:extLst>
          </p:cNvPr>
          <p:cNvSpPr txBox="1"/>
          <p:nvPr/>
        </p:nvSpPr>
        <p:spPr>
          <a:xfrm>
            <a:off x="3616366" y="4278834"/>
            <a:ext cx="45577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 de médiation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sur l’EC et l’EMI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Compétitif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Rôle secret + débat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Draft (choisir une carte, céder les autres)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Bluff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Déduction </a:t>
            </a:r>
            <a:r>
              <a:rPr lang="fr-FR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partir de cartes informations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4B23E1-FB12-94EB-BD52-3C13C27906F5}"/>
              </a:ext>
            </a:extLst>
          </p:cNvPr>
          <p:cNvSpPr txBox="1"/>
          <p:nvPr/>
        </p:nvSpPr>
        <p:spPr>
          <a:xfrm>
            <a:off x="8441277" y="4289642"/>
            <a:ext cx="3625538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 du commerce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Coopétitif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Rôle secret + débat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Bluff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Déduction </a:t>
            </a:r>
            <a:r>
              <a:rPr lang="fr-FR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partir de cartes abstraites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C402BB-0D62-8A87-65EC-BBF1BA5EC011}"/>
              </a:ext>
            </a:extLst>
          </p:cNvPr>
          <p:cNvSpPr/>
          <p:nvPr/>
        </p:nvSpPr>
        <p:spPr>
          <a:xfrm>
            <a:off x="3508565" y="2442458"/>
            <a:ext cx="4665518" cy="414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affiche, capture d’écran, cercle&#10;&#10;Description générée automatiquement">
            <a:extLst>
              <a:ext uri="{FF2B5EF4-FFF2-40B4-BE49-F238E27FC236}">
                <a16:creationId xmlns:a16="http://schemas.microsoft.com/office/drawing/2014/main" id="{BAC80F72-F8BD-3239-989E-C241F68EB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36" y="1797113"/>
            <a:ext cx="2503087" cy="20397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3B0351-329E-8F59-17F3-3B2034963D11}"/>
              </a:ext>
            </a:extLst>
          </p:cNvPr>
          <p:cNvSpPr/>
          <p:nvPr/>
        </p:nvSpPr>
        <p:spPr>
          <a:xfrm>
            <a:off x="7788828" y="2442458"/>
            <a:ext cx="4665518" cy="414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Dany">
            <a:extLst>
              <a:ext uri="{FF2B5EF4-FFF2-40B4-BE49-F238E27FC236}">
                <a16:creationId xmlns:a16="http://schemas.microsoft.com/office/drawing/2014/main" id="{4CF05A44-D8FE-0E50-F52B-92EA3262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854" y="1797113"/>
            <a:ext cx="1876530" cy="203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F9D73CD5-3BCF-DC53-8893-250BAD4127B7}"/>
              </a:ext>
            </a:extLst>
          </p:cNvPr>
          <p:cNvSpPr txBox="1">
            <a:spLocks/>
          </p:cNvSpPr>
          <p:nvPr/>
        </p:nvSpPr>
        <p:spPr>
          <a:xfrm>
            <a:off x="4282104" y="451638"/>
            <a:ext cx="7013448" cy="1341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Méthode</a:t>
            </a:r>
          </a:p>
        </p:txBody>
      </p:sp>
    </p:spTree>
    <p:extLst>
      <p:ext uri="{BB962C8B-B14F-4D97-AF65-F5344CB8AC3E}">
        <p14:creationId xmlns:p14="http://schemas.microsoft.com/office/powerpoint/2010/main" val="390805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82;p3">
            <a:extLst>
              <a:ext uri="{FF2B5EF4-FFF2-40B4-BE49-F238E27FC236}">
                <a16:creationId xmlns:a16="http://schemas.microsoft.com/office/drawing/2014/main" id="{B924A7EC-9A0B-02B6-D3DF-5485E288F21A}"/>
              </a:ext>
            </a:extLst>
          </p:cNvPr>
          <p:cNvSpPr txBox="1"/>
          <p:nvPr/>
        </p:nvSpPr>
        <p:spPr>
          <a:xfrm>
            <a:off x="5717674" y="3187433"/>
            <a:ext cx="4131720" cy="36929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solidFill>
                  <a:srgbClr val="262626"/>
                </a:solidFill>
                <a:uFillTx/>
                <a:latin typeface="Arial" pitchFamily="34"/>
                <a:cs typeface="Arial" pitchFamily="34"/>
              </a:rPr>
              <a:t>1) Qu’est-ce qu’un jeu ? (15 min)</a:t>
            </a:r>
          </a:p>
        </p:txBody>
      </p:sp>
      <p:sp>
        <p:nvSpPr>
          <p:cNvPr id="2" name="Google Shape;182;p3">
            <a:extLst>
              <a:ext uri="{FF2B5EF4-FFF2-40B4-BE49-F238E27FC236}">
                <a16:creationId xmlns:a16="http://schemas.microsoft.com/office/drawing/2014/main" id="{60D1C8BC-CE65-45A2-4C30-E0745D0E22B4}"/>
              </a:ext>
            </a:extLst>
          </p:cNvPr>
          <p:cNvSpPr txBox="1"/>
          <p:nvPr/>
        </p:nvSpPr>
        <p:spPr>
          <a:xfrm>
            <a:off x="5728121" y="3861975"/>
            <a:ext cx="4131720" cy="36929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 dirty="0">
                <a:solidFill>
                  <a:srgbClr val="262626"/>
                </a:solidFill>
                <a:latin typeface="Arial" pitchFamily="34"/>
                <a:cs typeface="Arial" pitchFamily="34"/>
              </a:rPr>
              <a:t>2</a:t>
            </a:r>
            <a:r>
              <a:rPr lang="fr-FR" sz="1800" b="1" i="0" u="none" strike="noStrike" kern="1200" cap="none" spc="0" baseline="0" dirty="0">
                <a:solidFill>
                  <a:srgbClr val="262626"/>
                </a:solidFill>
                <a:uFillTx/>
                <a:latin typeface="Arial" pitchFamily="34"/>
                <a:cs typeface="Arial" pitchFamily="34"/>
              </a:rPr>
              <a:t>) Partie d’Ocytocine</a:t>
            </a:r>
            <a:r>
              <a:rPr lang="fr-FR" sz="1800" b="1" i="0" u="none" strike="noStrike" kern="1200" cap="none" spc="0" dirty="0">
                <a:solidFill>
                  <a:srgbClr val="262626"/>
                </a:solidFill>
                <a:uFillTx/>
                <a:latin typeface="Arial" pitchFamily="34"/>
                <a:cs typeface="Arial" pitchFamily="34"/>
              </a:rPr>
              <a:t> / Dany (1h)</a:t>
            </a:r>
            <a:endParaRPr lang="fr-FR" sz="1800" b="1" i="0" u="none" strike="noStrike" kern="1200" cap="none" spc="0" baseline="0" dirty="0">
              <a:solidFill>
                <a:srgbClr val="26262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7" name="Google Shape;182;p3">
            <a:extLst>
              <a:ext uri="{FF2B5EF4-FFF2-40B4-BE49-F238E27FC236}">
                <a16:creationId xmlns:a16="http://schemas.microsoft.com/office/drawing/2014/main" id="{52B91B86-2CA1-FDC6-4EA9-09EC4AD554CA}"/>
              </a:ext>
            </a:extLst>
          </p:cNvPr>
          <p:cNvSpPr txBox="1"/>
          <p:nvPr/>
        </p:nvSpPr>
        <p:spPr>
          <a:xfrm>
            <a:off x="5717674" y="4536517"/>
            <a:ext cx="4131720" cy="36929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 dirty="0">
                <a:solidFill>
                  <a:srgbClr val="262626"/>
                </a:solidFill>
                <a:latin typeface="Arial" pitchFamily="34"/>
                <a:cs typeface="Arial" pitchFamily="34"/>
              </a:rPr>
              <a:t>3</a:t>
            </a:r>
            <a:r>
              <a:rPr lang="fr-FR" sz="1800" b="1" i="0" u="none" strike="noStrike" kern="1200" cap="none" spc="0" baseline="0" dirty="0">
                <a:solidFill>
                  <a:srgbClr val="262626"/>
                </a:solidFill>
                <a:uFillTx/>
                <a:latin typeface="Arial" pitchFamily="34"/>
                <a:cs typeface="Arial" pitchFamily="34"/>
              </a:rPr>
              <a:t>) Retour</a:t>
            </a:r>
            <a:r>
              <a:rPr lang="fr-FR" sz="1800" b="1" i="0" u="none" strike="noStrike" kern="1200" cap="none" spc="0" dirty="0">
                <a:solidFill>
                  <a:srgbClr val="262626"/>
                </a:solidFill>
                <a:uFillTx/>
                <a:latin typeface="Arial" pitchFamily="34"/>
                <a:cs typeface="Arial" pitchFamily="34"/>
              </a:rPr>
              <a:t> sur les jeux (15 min)</a:t>
            </a:r>
            <a:endParaRPr lang="fr-FR" sz="1800" b="1" i="0" u="none" strike="noStrike" kern="1200" cap="none" spc="0" baseline="0" dirty="0">
              <a:solidFill>
                <a:srgbClr val="262626"/>
              </a:solidFill>
              <a:uFillTx/>
              <a:latin typeface="Arial" pitchFamily="34"/>
              <a:cs typeface="Arial" pitchFamily="34"/>
            </a:endParaRPr>
          </a:p>
        </p:txBody>
      </p:sp>
      <p:grpSp>
        <p:nvGrpSpPr>
          <p:cNvPr id="10" name="Diagramme 15">
            <a:extLst>
              <a:ext uri="{FF2B5EF4-FFF2-40B4-BE49-F238E27FC236}">
                <a16:creationId xmlns:a16="http://schemas.microsoft.com/office/drawing/2014/main" id="{314D0515-FD50-ACAD-A908-52BC970E73F3}"/>
              </a:ext>
            </a:extLst>
          </p:cNvPr>
          <p:cNvGrpSpPr/>
          <p:nvPr/>
        </p:nvGrpSpPr>
        <p:grpSpPr>
          <a:xfrm>
            <a:off x="3455126" y="1600564"/>
            <a:ext cx="8634334" cy="1499616"/>
            <a:chOff x="1075279" y="4530394"/>
            <a:chExt cx="10047701" cy="1499616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DC729FD-FD70-9351-4276-E016BFF61AC8}"/>
                </a:ext>
              </a:extLst>
            </p:cNvPr>
            <p:cNvSpPr/>
            <p:nvPr/>
          </p:nvSpPr>
          <p:spPr>
            <a:xfrm>
              <a:off x="1075279" y="4980279"/>
              <a:ext cx="10047701" cy="5998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abs f3"/>
                <a:gd name="f12" fmla="abs f4"/>
                <a:gd name="f13" fmla="abs f5"/>
                <a:gd name="f14" fmla="*/ f8 f0 1"/>
                <a:gd name="f15" fmla="*/ f9 f0 1"/>
                <a:gd name="f16" fmla="*/ f10 f0 1"/>
                <a:gd name="f17" fmla="?: f11 f3 1"/>
                <a:gd name="f18" fmla="?: f12 f4 1"/>
                <a:gd name="f19" fmla="?: f13 f5 1"/>
                <a:gd name="f20" fmla="*/ f14 1 f2"/>
                <a:gd name="f21" fmla="*/ f15 1 f2"/>
                <a:gd name="f22" fmla="*/ f16 1 f2"/>
                <a:gd name="f23" fmla="*/ f17 1 21600"/>
                <a:gd name="f24" fmla="*/ f18 1 21600"/>
                <a:gd name="f25" fmla="*/ 21600 f17 1"/>
                <a:gd name="f26" fmla="*/ 21600 f18 1"/>
                <a:gd name="f27" fmla="+- f20 0 f1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val f31"/>
                <a:gd name="f34" fmla="val f32"/>
                <a:gd name="f35" fmla="*/ f6 f30 1"/>
                <a:gd name="f36" fmla="+- f34 0 f6"/>
                <a:gd name="f37" fmla="+- f33 0 f6"/>
                <a:gd name="f38" fmla="*/ f33 f30 1"/>
                <a:gd name="f39" fmla="*/ f34 f30 1"/>
                <a:gd name="f40" fmla="*/ f36 1 2"/>
                <a:gd name="f41" fmla="min f37 f36"/>
                <a:gd name="f42" fmla="*/ f36 f7 1"/>
                <a:gd name="f43" fmla="+- f6 f40 0"/>
                <a:gd name="f44" fmla="*/ f41 f7 1"/>
                <a:gd name="f45" fmla="*/ f42 1 200000"/>
                <a:gd name="f46" fmla="*/ f44 1 100000"/>
                <a:gd name="f47" fmla="+- f43 0 f45"/>
                <a:gd name="f48" fmla="+- f43 f45 0"/>
                <a:gd name="f49" fmla="*/ f43 f30 1"/>
                <a:gd name="f50" fmla="+- f33 0 f46"/>
                <a:gd name="f51" fmla="*/ f45 f46 1"/>
                <a:gd name="f52" fmla="*/ f47 f30 1"/>
                <a:gd name="f53" fmla="*/ f48 f30 1"/>
                <a:gd name="f54" fmla="*/ f51 1 f40"/>
                <a:gd name="f55" fmla="*/ f50 f30 1"/>
                <a:gd name="f56" fmla="+- f33 0 f54"/>
                <a:gd name="f57" fmla="*/ f54 f30 1"/>
                <a:gd name="f58" fmla="*/ f56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55" y="f35"/>
                </a:cxn>
                <a:cxn ang="f28">
                  <a:pos x="f57" y="f49"/>
                </a:cxn>
                <a:cxn ang="f29">
                  <a:pos x="f55" y="f39"/>
                </a:cxn>
              </a:cxnLst>
              <a:rect l="f57" t="f52" r="f58" b="f53"/>
              <a:pathLst>
                <a:path>
                  <a:moveTo>
                    <a:pt x="f35" y="f52"/>
                  </a:moveTo>
                  <a:lnTo>
                    <a:pt x="f55" y="f52"/>
                  </a:lnTo>
                  <a:lnTo>
                    <a:pt x="f55" y="f35"/>
                  </a:lnTo>
                  <a:lnTo>
                    <a:pt x="f38" y="f49"/>
                  </a:lnTo>
                  <a:lnTo>
                    <a:pt x="f55" y="f39"/>
                  </a:lnTo>
                  <a:lnTo>
                    <a:pt x="f55" y="f53"/>
                  </a:lnTo>
                  <a:lnTo>
                    <a:pt x="f35" y="f53"/>
                  </a:lnTo>
                  <a:lnTo>
                    <a:pt x="f57" y="f49"/>
                  </a:lnTo>
                  <a:close/>
                </a:path>
              </a:pathLst>
            </a:custGeom>
            <a:solidFill>
              <a:srgbClr val="D4D593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BE2CF3D-27D1-3E79-3ECD-99DFAD603C36}"/>
                </a:ext>
              </a:extLst>
            </p:cNvPr>
            <p:cNvSpPr/>
            <p:nvPr/>
          </p:nvSpPr>
          <p:spPr>
            <a:xfrm>
              <a:off x="1079696" y="4530394"/>
              <a:ext cx="3768256" cy="5998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14226"/>
                <a:gd name="f7" fmla="val 599846"/>
                <a:gd name="f8" fmla="+- 0 0 -90"/>
                <a:gd name="f9" fmla="*/ f3 1 2914226"/>
                <a:gd name="f10" fmla="*/ f4 1 599846"/>
                <a:gd name="f11" fmla="+- f7 0 f5"/>
                <a:gd name="f12" fmla="+- f6 0 f5"/>
                <a:gd name="f13" fmla="*/ f8 f0 1"/>
                <a:gd name="f14" fmla="*/ f12 1 2914226"/>
                <a:gd name="f15" fmla="*/ f11 1 599846"/>
                <a:gd name="f16" fmla="*/ 0 f12 1"/>
                <a:gd name="f17" fmla="*/ 0 f11 1"/>
                <a:gd name="f18" fmla="*/ 2914226 f12 1"/>
                <a:gd name="f19" fmla="*/ 599846 f11 1"/>
                <a:gd name="f20" fmla="*/ f13 1 f2"/>
                <a:gd name="f21" fmla="*/ f16 1 2914226"/>
                <a:gd name="f22" fmla="*/ f17 1 599846"/>
                <a:gd name="f23" fmla="*/ f18 1 2914226"/>
                <a:gd name="f24" fmla="*/ f19 1 59984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914226" h="59984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28016" tIns="128016" rIns="128016" bIns="128016" anchor="b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Passation questionnaire auto-report pré-atelier (T1)</a:t>
              </a: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8043B80-0622-8B28-54A5-7B30464C508F}"/>
                </a:ext>
              </a:extLst>
            </p:cNvPr>
            <p:cNvSpPr/>
            <p:nvPr/>
          </p:nvSpPr>
          <p:spPr>
            <a:xfrm>
              <a:off x="2461829" y="5205221"/>
              <a:ext cx="149961" cy="14996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3494BA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81F8F62-938F-D47C-704A-92A2CF94D67C}"/>
                </a:ext>
              </a:extLst>
            </p:cNvPr>
            <p:cNvSpPr/>
            <p:nvPr/>
          </p:nvSpPr>
          <p:spPr>
            <a:xfrm>
              <a:off x="4139635" y="5430164"/>
              <a:ext cx="2914229" cy="5998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14226"/>
                <a:gd name="f7" fmla="val 599846"/>
                <a:gd name="f8" fmla="+- 0 0 -90"/>
                <a:gd name="f9" fmla="*/ f3 1 2914226"/>
                <a:gd name="f10" fmla="*/ f4 1 599846"/>
                <a:gd name="f11" fmla="+- f7 0 f5"/>
                <a:gd name="f12" fmla="+- f6 0 f5"/>
                <a:gd name="f13" fmla="*/ f8 f0 1"/>
                <a:gd name="f14" fmla="*/ f12 1 2914226"/>
                <a:gd name="f15" fmla="*/ f11 1 599846"/>
                <a:gd name="f16" fmla="*/ 0 f12 1"/>
                <a:gd name="f17" fmla="*/ 0 f11 1"/>
                <a:gd name="f18" fmla="*/ 2914226 f12 1"/>
                <a:gd name="f19" fmla="*/ 599846 f11 1"/>
                <a:gd name="f20" fmla="*/ f13 1 f2"/>
                <a:gd name="f21" fmla="*/ f16 1 2914226"/>
                <a:gd name="f22" fmla="*/ f17 1 599846"/>
                <a:gd name="f23" fmla="*/ f18 1 2914226"/>
                <a:gd name="f24" fmla="*/ f19 1 59984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914226" h="59984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28016" tIns="128016" rIns="128016" bIns="128016" anchor="t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Atelier jeu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4AB5FD77-22A5-DF21-C76F-E59E54F201AE}"/>
                </a:ext>
              </a:extLst>
            </p:cNvPr>
            <p:cNvSpPr/>
            <p:nvPr/>
          </p:nvSpPr>
          <p:spPr>
            <a:xfrm>
              <a:off x="5521768" y="5205221"/>
              <a:ext cx="149961" cy="14996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3494BA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A09A7E6-F0DA-9153-E8CB-9DFD6295D6EC}"/>
                </a:ext>
              </a:extLst>
            </p:cNvPr>
            <p:cNvSpPr/>
            <p:nvPr/>
          </p:nvSpPr>
          <p:spPr>
            <a:xfrm>
              <a:off x="7199574" y="4530394"/>
              <a:ext cx="3768256" cy="5998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14226"/>
                <a:gd name="f7" fmla="val 599846"/>
                <a:gd name="f8" fmla="+- 0 0 -90"/>
                <a:gd name="f9" fmla="*/ f3 1 2914226"/>
                <a:gd name="f10" fmla="*/ f4 1 599846"/>
                <a:gd name="f11" fmla="+- f7 0 f5"/>
                <a:gd name="f12" fmla="+- f6 0 f5"/>
                <a:gd name="f13" fmla="*/ f8 f0 1"/>
                <a:gd name="f14" fmla="*/ f12 1 2914226"/>
                <a:gd name="f15" fmla="*/ f11 1 599846"/>
                <a:gd name="f16" fmla="*/ 0 f12 1"/>
                <a:gd name="f17" fmla="*/ 0 f11 1"/>
                <a:gd name="f18" fmla="*/ 2914226 f12 1"/>
                <a:gd name="f19" fmla="*/ 599846 f11 1"/>
                <a:gd name="f20" fmla="*/ f13 1 f2"/>
                <a:gd name="f21" fmla="*/ f16 1 2914226"/>
                <a:gd name="f22" fmla="*/ f17 1 599846"/>
                <a:gd name="f23" fmla="*/ f18 1 2914226"/>
                <a:gd name="f24" fmla="*/ f19 1 59984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914226" h="59984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28016" tIns="128016" rIns="128016" bIns="128016" anchor="b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Passation questionnaire auto-report post-atelier (T2)</a:t>
              </a: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7BAFD2AE-D379-B5B2-4BF9-EA58D7F4519C}"/>
                </a:ext>
              </a:extLst>
            </p:cNvPr>
            <p:cNvSpPr/>
            <p:nvPr/>
          </p:nvSpPr>
          <p:spPr>
            <a:xfrm>
              <a:off x="8581708" y="5205221"/>
              <a:ext cx="149961" cy="14996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3494BA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itre 1">
            <a:extLst>
              <a:ext uri="{FF2B5EF4-FFF2-40B4-BE49-F238E27FC236}">
                <a16:creationId xmlns:a16="http://schemas.microsoft.com/office/drawing/2014/main" id="{34AFB535-73A7-9446-7853-2D973E5B3F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65569" y="151416"/>
            <a:ext cx="7013448" cy="134100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r-FR" sz="4400" dirty="0">
                <a:latin typeface="+mj-lt"/>
                <a:cs typeface="+mj-cs"/>
              </a:rPr>
              <a:t>Méthode</a:t>
            </a:r>
          </a:p>
        </p:txBody>
      </p:sp>
    </p:spTree>
    <p:extLst>
      <p:ext uri="{BB962C8B-B14F-4D97-AF65-F5344CB8AC3E}">
        <p14:creationId xmlns:p14="http://schemas.microsoft.com/office/powerpoint/2010/main" val="282722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30A5BFC-C134-C072-C14D-9E51A94C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7"/>
            <a:ext cx="10671048" cy="1212957"/>
          </a:xfrm>
        </p:spPr>
        <p:txBody>
          <a:bodyPr rtlCol="0"/>
          <a:lstStyle>
            <a:defPPr>
              <a:defRPr lang="fr-FR"/>
            </a:defPPr>
          </a:lstStyle>
          <a:p>
            <a:pPr rtl="0">
              <a:lnSpc>
                <a:spcPct val="90000"/>
              </a:lnSpc>
            </a:pPr>
            <a:r>
              <a:rPr lang="fr-FR" sz="4000" dirty="0"/>
              <a:t>mesures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270C77AB-7E91-84A6-3E62-DAB80E1E4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7435" y="2434831"/>
            <a:ext cx="2011680" cy="2825173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 dirty="0"/>
              <a:t>Emotions et attitudes</a:t>
            </a:r>
          </a:p>
        </p:txBody>
      </p:sp>
      <p:pic>
        <p:nvPicPr>
          <p:cNvPr id="292" name="Espace réservé d’image 291" descr="icône de liste de contrôle">
            <a:extLst>
              <a:ext uri="{FF2B5EF4-FFF2-40B4-BE49-F238E27FC236}">
                <a16:creationId xmlns:a16="http://schemas.microsoft.com/office/drawing/2014/main" id="{8167DB44-EDED-0971-E35D-A5FA1E47C21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/>
          <a:srcRect/>
          <a:stretch/>
        </p:blipFill>
        <p:spPr>
          <a:xfrm>
            <a:off x="10251718" y="2082787"/>
            <a:ext cx="704088" cy="704088"/>
          </a:xfr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A3BF8E55-B2B9-104D-F277-0890253473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63155" y="3831551"/>
            <a:ext cx="1920240" cy="1371600"/>
          </a:xfrm>
        </p:spPr>
        <p:txBody>
          <a:bodyPr rtlCol="0"/>
          <a:lstStyle>
            <a:defPPr>
              <a:defRPr lang="fr-FR"/>
            </a:defPPr>
          </a:lstStyle>
          <a:p>
            <a:pPr marL="342900" indent="-342900">
              <a:buAutoNum type="arabicParenR"/>
            </a:pPr>
            <a:r>
              <a:rPr lang="fr-FR" dirty="0"/>
              <a:t>Content, mal à l’aise</a:t>
            </a:r>
          </a:p>
          <a:p>
            <a:pPr marL="342900" indent="-342900">
              <a:buAutoNum type="arabicParenR"/>
            </a:pPr>
            <a:r>
              <a:rPr lang="fr-FR" dirty="0"/>
              <a:t>Intéressant, amusant, ennuyeux, etc.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15DD9AC8-4A5F-70DB-AA68-C461059D8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57402" cy="2825173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1700" dirty="0"/>
              <a:t>Comportement passé</a:t>
            </a:r>
          </a:p>
          <a:p>
            <a:pPr rtl="0"/>
            <a:endParaRPr lang="fr-FR" dirty="0"/>
          </a:p>
        </p:txBody>
      </p:sp>
      <p:pic>
        <p:nvPicPr>
          <p:cNvPr id="290" name="Espace réservé d’image 289" descr="icône représentant une personne avec un haut-parleur">
            <a:extLst>
              <a:ext uri="{FF2B5EF4-FFF2-40B4-BE49-F238E27FC236}">
                <a16:creationId xmlns:a16="http://schemas.microsoft.com/office/drawing/2014/main" id="{E63515FB-9439-CCAE-C220-6F0E5ECB75E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/>
          <a:srcRect t="113" b="113"/>
          <a:stretch/>
        </p:blipFill>
        <p:spPr/>
      </p:pic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BCE9DA14-62AB-A857-6387-1F5D330B3F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 dirty="0"/>
              <a:t>1) Partager pour susciter l’intérêt des amis</a:t>
            </a:r>
          </a:p>
          <a:p>
            <a:pPr lvl="0" rtl="0"/>
            <a:r>
              <a:rPr lang="fr-FR" dirty="0"/>
              <a:t>2) Vérifier l’information et/ou la source</a:t>
            </a:r>
          </a:p>
          <a:p>
            <a:pPr lvl="0" rtl="0"/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A28A203B-0CF0-2AB0-5F54-07C8E3003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338" y="2491683"/>
            <a:ext cx="2011680" cy="2825173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 sz="1800" dirty="0"/>
              <a:t>Moyens de s’informer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pic>
        <p:nvPicPr>
          <p:cNvPr id="288" name="Espace réservé d’image 287" descr="icône représentant un plan">
            <a:extLst>
              <a:ext uri="{FF2B5EF4-FFF2-40B4-BE49-F238E27FC236}">
                <a16:creationId xmlns:a16="http://schemas.microsoft.com/office/drawing/2014/main" id="{A5707D4A-497A-679A-3ACA-721E8D0E269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/>
          <a:srcRect t="431" b="431"/>
          <a:stretch/>
        </p:blipFill>
        <p:spPr>
          <a:xfrm>
            <a:off x="1303771" y="2082787"/>
            <a:ext cx="704088" cy="704088"/>
          </a:xfr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05BC0115-F702-2E0A-61A4-4A6CE33F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intention</a:t>
            </a:r>
          </a:p>
          <a:p>
            <a:pPr rtl="0"/>
            <a:endParaRPr lang="fr-FR" dirty="0"/>
          </a:p>
        </p:txBody>
      </p:sp>
      <p:pic>
        <p:nvPicPr>
          <p:cNvPr id="270" name="Espace réservé d’image 269" descr="icône représentant une cible">
            <a:extLst>
              <a:ext uri="{FF2B5EF4-FFF2-40B4-BE49-F238E27FC236}">
                <a16:creationId xmlns:a16="http://schemas.microsoft.com/office/drawing/2014/main" id="{DE7A4D25-3CA5-F92A-988A-F913C367D593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6"/>
          <a:srcRect t="113" b="113"/>
          <a:stretch/>
        </p:blipFill>
        <p:spPr/>
      </p:pic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A0DA38E3-68A2-4FF9-022B-BA0DF832B1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 dirty="0"/>
              <a:t>1) Partager pour susciter l’intérêt des amis</a:t>
            </a:r>
          </a:p>
          <a:p>
            <a:pPr lvl="0" rtl="0"/>
            <a:r>
              <a:rPr lang="fr-FR" dirty="0"/>
              <a:t>2) Vérifier l’information et/ou la source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9D48D07F-2D5B-F0D5-4005-197607C4F1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1400" dirty="0"/>
              <a:t>Questions démographiques</a:t>
            </a:r>
          </a:p>
          <a:p>
            <a:pPr rtl="0"/>
            <a:endParaRPr lang="fr-FR" dirty="0"/>
          </a:p>
        </p:txBody>
      </p:sp>
      <p:pic>
        <p:nvPicPr>
          <p:cNvPr id="268" name="Espace réservé d’image 267" descr="icône représentant une fusée">
            <a:extLst>
              <a:ext uri="{FF2B5EF4-FFF2-40B4-BE49-F238E27FC236}">
                <a16:creationId xmlns:a16="http://schemas.microsoft.com/office/drawing/2014/main" id="{1A522F41-60C1-3803-6132-18E154C0E32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7"/>
          <a:srcRect t="543" b="543"/>
          <a:stretch/>
        </p:blipFill>
        <p:spPr>
          <a:xfrm>
            <a:off x="5719988" y="2111058"/>
            <a:ext cx="704088" cy="704088"/>
          </a:xfrm>
        </p:spPr>
      </p:pic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72BD1AE-7290-BA6E-18FB-8181C0D13E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 dirty="0"/>
              <a:t>Age, etc.</a:t>
            </a:r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4B533AE3-7177-FBC9-B14D-54F26F88A0A0}"/>
              </a:ext>
            </a:extLst>
          </p:cNvPr>
          <p:cNvSpPr txBox="1">
            <a:spLocks/>
          </p:cNvSpPr>
          <p:nvPr/>
        </p:nvSpPr>
        <p:spPr>
          <a:xfrm>
            <a:off x="753918" y="3945256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fr-FR"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fr-F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Internet, réseaux sociaux, TV, etc.</a:t>
            </a:r>
          </a:p>
        </p:txBody>
      </p:sp>
    </p:spTree>
    <p:extLst>
      <p:ext uri="{BB962C8B-B14F-4D97-AF65-F5344CB8AC3E}">
        <p14:creationId xmlns:p14="http://schemas.microsoft.com/office/powerpoint/2010/main" val="160049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263464"/>
            <a:ext cx="6400800" cy="1352051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4000" b="1" dirty="0" err="1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resultats</a:t>
            </a:r>
            <a:endParaRPr lang="fr-FR" sz="40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Sources d’informations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DDBB02-9464-CEB2-1790-240E7118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Résultats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2D1D31-1A67-703B-DF69-CA8142BF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smtClean="0"/>
              <a:t>15</a:t>
            </a:fld>
            <a:endParaRPr lang="fr-FR" dirty="0"/>
          </a:p>
        </p:txBody>
      </p:sp>
      <p:graphicFrame>
        <p:nvGraphicFramePr>
          <p:cNvPr id="8" name="Espace réservé du contenu 5" descr="Bar chart">
            <a:extLst>
              <a:ext uri="{FF2B5EF4-FFF2-40B4-BE49-F238E27FC236}">
                <a16:creationId xmlns:a16="http://schemas.microsoft.com/office/drawing/2014/main" id="{C9CC1A80-3423-8568-B901-37CE623C6A5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17955923"/>
              </p:ext>
            </p:extLst>
          </p:nvPr>
        </p:nvGraphicFramePr>
        <p:xfrm>
          <a:off x="539750" y="2103438"/>
          <a:ext cx="11118850" cy="443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349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3C5D1-24D7-7B77-8709-C40042CF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1AA1AD-5D66-CA36-7A35-FEB41E04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181"/>
            <a:ext cx="12192000" cy="4463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61116B-0CC6-03A2-2CE0-C3B8BBCBB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5377" y="5679789"/>
            <a:ext cx="1674768" cy="6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31520"/>
            <a:ext cx="10899648" cy="76809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Comportement passé et intention de partage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DDBB02-9464-CEB2-1790-240E7118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Résultats</a:t>
            </a:r>
          </a:p>
        </p:txBody>
      </p:sp>
      <p:graphicFrame>
        <p:nvGraphicFramePr>
          <p:cNvPr id="8" name="Espace réservé du contenu 5" descr="Bar chart">
            <a:extLst>
              <a:ext uri="{FF2B5EF4-FFF2-40B4-BE49-F238E27FC236}">
                <a16:creationId xmlns:a16="http://schemas.microsoft.com/office/drawing/2014/main" id="{C9CC1A80-3423-8568-B901-37CE623C6A5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5582006"/>
              </p:ext>
            </p:extLst>
          </p:nvPr>
        </p:nvGraphicFramePr>
        <p:xfrm>
          <a:off x="539750" y="1966913"/>
          <a:ext cx="11118850" cy="443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9AB5F15C-4C78-E12C-2C78-2037BE5B5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264396"/>
              </p:ext>
            </p:extLst>
          </p:nvPr>
        </p:nvGraphicFramePr>
        <p:xfrm>
          <a:off x="2045062" y="1984248"/>
          <a:ext cx="8128000" cy="4154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3E4F892E-7325-7C92-C3D0-E33FD93EB012}"/>
              </a:ext>
            </a:extLst>
          </p:cNvPr>
          <p:cNvSpPr/>
          <p:nvPr/>
        </p:nvSpPr>
        <p:spPr>
          <a:xfrm rot="5400000">
            <a:off x="4679326" y="3714460"/>
            <a:ext cx="617525" cy="4824039"/>
          </a:xfrm>
          <a:prstGeom prst="rightBrac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1B19CD-045A-4D91-0849-1E6D7CF1951E}"/>
              </a:ext>
            </a:extLst>
          </p:cNvPr>
          <p:cNvSpPr txBox="1"/>
          <p:nvPr/>
        </p:nvSpPr>
        <p:spPr>
          <a:xfrm>
            <a:off x="3497840" y="6435243"/>
            <a:ext cx="298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 PASSE</a:t>
            </a:r>
          </a:p>
        </p:txBody>
      </p:sp>
    </p:spTree>
    <p:extLst>
      <p:ext uri="{BB962C8B-B14F-4D97-AF65-F5344CB8AC3E}">
        <p14:creationId xmlns:p14="http://schemas.microsoft.com/office/powerpoint/2010/main" val="2116900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31520"/>
            <a:ext cx="10899648" cy="76809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Emotions et attitudes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DDBB02-9464-CEB2-1790-240E7118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Résultats</a:t>
            </a:r>
          </a:p>
        </p:txBody>
      </p:sp>
      <p:graphicFrame>
        <p:nvGraphicFramePr>
          <p:cNvPr id="8" name="Espace réservé du contenu 5" descr="Bar chart">
            <a:extLst>
              <a:ext uri="{FF2B5EF4-FFF2-40B4-BE49-F238E27FC236}">
                <a16:creationId xmlns:a16="http://schemas.microsoft.com/office/drawing/2014/main" id="{C9CC1A80-3423-8568-B901-37CE623C6A5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39750" y="1966913"/>
          <a:ext cx="11118850" cy="443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9AB5F15C-4C78-E12C-2C78-2037BE5B5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9094000"/>
              </p:ext>
            </p:extLst>
          </p:nvPr>
        </p:nvGraphicFramePr>
        <p:xfrm>
          <a:off x="986247" y="1984248"/>
          <a:ext cx="10522130" cy="488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21020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31520"/>
            <a:ext cx="10899648" cy="76809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Intention de partage en fonction de la condition Jeu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DDBB02-9464-CEB2-1790-240E7118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Résultats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3B99F6-73DB-B870-4071-A8212D586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713" y="2183881"/>
            <a:ext cx="6556738" cy="414221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BE4F0A-CFC8-BDC8-4CAE-E547CAE05D2F}"/>
              </a:ext>
            </a:extLst>
          </p:cNvPr>
          <p:cNvSpPr txBox="1"/>
          <p:nvPr/>
        </p:nvSpPr>
        <p:spPr>
          <a:xfrm>
            <a:off x="7282544" y="5480149"/>
            <a:ext cx="245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</a:t>
            </a:r>
            <a:r>
              <a:rPr lang="fr-FR" dirty="0"/>
              <a:t>(3.409, 104.59) = 2.25, </a:t>
            </a:r>
          </a:p>
          <a:p>
            <a:r>
              <a:rPr lang="fr-FR" i="1" dirty="0"/>
              <a:t>p</a:t>
            </a:r>
            <a:r>
              <a:rPr lang="fr-FR" dirty="0"/>
              <a:t> = .13</a:t>
            </a:r>
          </a:p>
        </p:txBody>
      </p:sp>
    </p:spTree>
    <p:extLst>
      <p:ext uri="{BB962C8B-B14F-4D97-AF65-F5344CB8AC3E}">
        <p14:creationId xmlns:p14="http://schemas.microsoft.com/office/powerpoint/2010/main" val="3610095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7C09F16-6D23-666F-6800-8FC69783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05" y="832104"/>
            <a:ext cx="10671048" cy="76809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4000" dirty="0"/>
              <a:t>Lutter contre la propagation des fausses informations </a:t>
            </a:r>
          </a:p>
        </p:txBody>
      </p:sp>
      <p:sp>
        <p:nvSpPr>
          <p:cNvPr id="74" name="Espace réservé du numéro de diapositive 73">
            <a:extLst>
              <a:ext uri="{FF2B5EF4-FFF2-40B4-BE49-F238E27FC236}">
                <a16:creationId xmlns:a16="http://schemas.microsoft.com/office/drawing/2014/main" id="{B964C6B0-844C-A964-2B74-46CF893E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8F63A3B-78C7-47BE-AE5E-E10140E04643}" type="slidenum">
              <a:rPr lang="fr-FR" smtClean="0"/>
              <a:pPr rtl="0"/>
              <a:t>2</a:t>
            </a:fld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2AF69D5-AD7B-521D-22B1-50D8A24356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8905" y="4989514"/>
            <a:ext cx="2598737" cy="1508889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 sz="1600" b="1" dirty="0"/>
              <a:t>Dérégulation</a:t>
            </a:r>
            <a:r>
              <a:rPr lang="fr-FR" sz="1600" dirty="0"/>
              <a:t> du marché de l’information </a:t>
            </a:r>
          </a:p>
          <a:p>
            <a:endParaRPr lang="fr-FR" sz="1600" dirty="0"/>
          </a:p>
          <a:p>
            <a:r>
              <a:rPr lang="fr-FR" sz="1100" dirty="0"/>
              <a:t>(</a:t>
            </a:r>
            <a:r>
              <a:rPr lang="fr-FR" sz="1100" b="1" dirty="0"/>
              <a:t>Bronner</a:t>
            </a:r>
            <a:r>
              <a:rPr lang="fr-FR" sz="1100" dirty="0"/>
              <a:t>, 2018) </a:t>
            </a:r>
            <a:endParaRPr lang="fr-FR" sz="16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F6A845-F328-1053-A365-3DA9CBAF9B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16747" y="4990111"/>
            <a:ext cx="2598737" cy="1508292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 sz="1600" b="1" dirty="0"/>
              <a:t>Impacts</a:t>
            </a:r>
            <a:r>
              <a:rPr lang="fr-FR" sz="1600" dirty="0"/>
              <a:t> </a:t>
            </a:r>
            <a:r>
              <a:rPr lang="fr-FR" sz="1600" b="1" dirty="0"/>
              <a:t>délétère</a:t>
            </a:r>
            <a:r>
              <a:rPr lang="fr-FR" sz="1600" dirty="0"/>
              <a:t>s</a:t>
            </a:r>
          </a:p>
          <a:p>
            <a:r>
              <a:rPr lang="fr-FR" sz="1600" dirty="0"/>
              <a:t>Sur le comportement </a:t>
            </a:r>
          </a:p>
          <a:p>
            <a:endParaRPr lang="fr-FR" sz="1600" dirty="0"/>
          </a:p>
          <a:p>
            <a:endParaRPr lang="fr-FR" sz="1050" dirty="0"/>
          </a:p>
          <a:p>
            <a:r>
              <a:rPr lang="fr-FR" sz="1050" dirty="0"/>
              <a:t>(</a:t>
            </a:r>
            <a:r>
              <a:rPr lang="fr-FR" sz="1050" dirty="0" err="1"/>
              <a:t>Gombin</a:t>
            </a:r>
            <a:r>
              <a:rPr lang="fr-FR" sz="1050" dirty="0"/>
              <a:t>, 2013 ; Chapman, 2017 ; </a:t>
            </a:r>
            <a:r>
              <a:rPr lang="fr-FR" sz="1050" dirty="0" err="1"/>
              <a:t>Ståhl</a:t>
            </a:r>
            <a:r>
              <a:rPr lang="fr-FR" sz="1050" dirty="0"/>
              <a:t> &amp; van </a:t>
            </a:r>
            <a:r>
              <a:rPr lang="fr-FR" sz="1050" dirty="0" err="1"/>
              <a:t>Prooijen</a:t>
            </a:r>
            <a:r>
              <a:rPr lang="fr-FR" sz="1050" dirty="0"/>
              <a:t>, 2018)</a:t>
            </a:r>
            <a:endParaRPr lang="fr-FR" sz="1600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A413FDF-11CF-6B9B-871F-ED1ED06E7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4589" y="4990707"/>
            <a:ext cx="2598737" cy="150769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1600" dirty="0"/>
              <a:t>Développer </a:t>
            </a:r>
          </a:p>
          <a:p>
            <a:pPr rtl="0"/>
            <a:r>
              <a:rPr lang="fr-FR" sz="1600" dirty="0"/>
              <a:t>l’esprit critique </a:t>
            </a:r>
          </a:p>
          <a:p>
            <a:pPr rtl="0"/>
            <a:r>
              <a:rPr lang="fr-FR" sz="1600" dirty="0"/>
              <a:t>et le traitement de l’information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18301B7-15C5-E184-096F-BF82F4216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32431" y="4990707"/>
            <a:ext cx="2598737" cy="150769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1600" dirty="0"/>
              <a:t>Dispositifs pédagogiques variés pour publics cibles</a:t>
            </a:r>
          </a:p>
        </p:txBody>
      </p:sp>
      <p:pic>
        <p:nvPicPr>
          <p:cNvPr id="72" name="Espace réservé pour une image  71">
            <a:extLst>
              <a:ext uri="{FF2B5EF4-FFF2-40B4-BE49-F238E27FC236}">
                <a16:creationId xmlns:a16="http://schemas.microsoft.com/office/drawing/2014/main" id="{1D394F10-EE90-E361-814C-BC7EF81C3B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80" name="Espace réservé pour une image  79">
            <a:extLst>
              <a:ext uri="{FF2B5EF4-FFF2-40B4-BE49-F238E27FC236}">
                <a16:creationId xmlns:a16="http://schemas.microsoft.com/office/drawing/2014/main" id="{AA8AB591-BD18-D5BA-3FBC-43BA8D1FFB2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31" b="31"/>
          <a:stretch>
            <a:fillRect/>
          </a:stretch>
        </p:blipFill>
        <p:spPr/>
      </p:pic>
      <p:pic>
        <p:nvPicPr>
          <p:cNvPr id="82" name="Espace réservé pour une image  81">
            <a:extLst>
              <a:ext uri="{FF2B5EF4-FFF2-40B4-BE49-F238E27FC236}">
                <a16:creationId xmlns:a16="http://schemas.microsoft.com/office/drawing/2014/main" id="{2868CA3E-4272-2A0B-2DF1-6D2BFDDAF39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t="31" b="31"/>
          <a:stretch>
            <a:fillRect/>
          </a:stretch>
        </p:blipFill>
        <p:spPr/>
      </p:pic>
      <p:pic>
        <p:nvPicPr>
          <p:cNvPr id="78" name="Espace réservé pour une image  77">
            <a:extLst>
              <a:ext uri="{FF2B5EF4-FFF2-40B4-BE49-F238E27FC236}">
                <a16:creationId xmlns:a16="http://schemas.microsoft.com/office/drawing/2014/main" id="{555C3C23-4A61-9AE3-C4C8-532288BBF1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19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9" grpId="0" uiExpand="1" build="p" animBg="1"/>
      <p:bldP spid="12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48A44E44-22D1-4BC7-803A-2FA9D2406451}"/>
              </a:ext>
            </a:extLst>
          </p:cNvPr>
          <p:cNvGrpSpPr/>
          <p:nvPr/>
        </p:nvGrpSpPr>
        <p:grpSpPr>
          <a:xfrm>
            <a:off x="1428933" y="1344544"/>
            <a:ext cx="2117633" cy="2245716"/>
            <a:chOff x="1428933" y="1183283"/>
            <a:chExt cx="1990165" cy="22457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466234-94FA-4327-ADCA-C6429EDEF3CF}"/>
                </a:ext>
              </a:extLst>
            </p:cNvPr>
            <p:cNvSpPr/>
            <p:nvPr/>
          </p:nvSpPr>
          <p:spPr>
            <a:xfrm>
              <a:off x="1428933" y="2410628"/>
              <a:ext cx="1990165" cy="1018371"/>
            </a:xfrm>
            <a:prstGeom prst="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DISPOSITIONS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272254E-8FD4-4C16-81A2-073CB4A24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666" y="1183283"/>
              <a:ext cx="1094698" cy="1094698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92D8384-CDF9-40C0-B776-E534079958CF}"/>
              </a:ext>
            </a:extLst>
          </p:cNvPr>
          <p:cNvGrpSpPr/>
          <p:nvPr/>
        </p:nvGrpSpPr>
        <p:grpSpPr>
          <a:xfrm>
            <a:off x="5100917" y="1372704"/>
            <a:ext cx="1990165" cy="2245717"/>
            <a:chOff x="5234471" y="1183283"/>
            <a:chExt cx="1990165" cy="224571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4523D9-130E-4519-95D9-C37A89A1B01D}"/>
                </a:ext>
              </a:extLst>
            </p:cNvPr>
            <p:cNvSpPr/>
            <p:nvPr/>
          </p:nvSpPr>
          <p:spPr>
            <a:xfrm>
              <a:off x="5234471" y="2410629"/>
              <a:ext cx="1990165" cy="1018371"/>
            </a:xfrm>
            <a:prstGeom prst="rect">
              <a:avLst/>
            </a:prstGeom>
            <a:ln w="38100">
              <a:solidFill>
                <a:srgbClr val="202C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COGNITIFS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D961E36-E028-4182-A016-0A3678151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04" y="1183283"/>
              <a:ext cx="1094698" cy="109469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FB9A940-64D1-499A-8315-B59C591D169E}"/>
              </a:ext>
            </a:extLst>
          </p:cNvPr>
          <p:cNvGrpSpPr/>
          <p:nvPr/>
        </p:nvGrpSpPr>
        <p:grpSpPr>
          <a:xfrm>
            <a:off x="8645436" y="1539407"/>
            <a:ext cx="2117631" cy="2113069"/>
            <a:chOff x="8645436" y="1349986"/>
            <a:chExt cx="2117631" cy="211306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A8D917-C645-48A6-AE95-50742DC22E66}"/>
                </a:ext>
              </a:extLst>
            </p:cNvPr>
            <p:cNvSpPr/>
            <p:nvPr/>
          </p:nvSpPr>
          <p:spPr>
            <a:xfrm>
              <a:off x="8645436" y="2444684"/>
              <a:ext cx="2117631" cy="1018371"/>
            </a:xfrm>
            <a:prstGeom prst="rect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MOTIVATION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34A8F7A-E987-4318-9A6B-A500C0298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6902" y="1349986"/>
              <a:ext cx="1094698" cy="1094698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3FE6EAE-4F0C-42C7-85B6-398E8BF2887F}"/>
              </a:ext>
            </a:extLst>
          </p:cNvPr>
          <p:cNvSpPr/>
          <p:nvPr/>
        </p:nvSpPr>
        <p:spPr>
          <a:xfrm>
            <a:off x="1258645" y="4561242"/>
            <a:ext cx="9771529" cy="146304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Education à l’EC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(Attali Bidar,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Caroti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Coutouly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2019)</a:t>
            </a: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Sensibiliser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à la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méthode scientifique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aux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processus psychologiques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biais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associés du traitement de l’information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Caroti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Adam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Troian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Arciszewski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2021,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Caroti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et al., soumis)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48FFEB-9D1C-56A6-4EE7-7AADB6D43050}"/>
              </a:ext>
            </a:extLst>
          </p:cNvPr>
          <p:cNvSpPr txBox="1"/>
          <p:nvPr/>
        </p:nvSpPr>
        <p:spPr>
          <a:xfrm>
            <a:off x="3141676" y="9164"/>
            <a:ext cx="81659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4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Déterminants de l’esprit critique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841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71CEB5-0F43-BA22-C4E7-3A84E631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68" y="502920"/>
            <a:ext cx="10671048" cy="76809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4000" dirty="0"/>
              <a:t>Ennemis de la mesure et complexité du construit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C63C25-FE2A-0C11-2CEA-A80AA78FC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1600" dirty="0"/>
              <a:t>Effet de contexte</a:t>
            </a:r>
          </a:p>
        </p:txBody>
      </p:sp>
      <p:pic>
        <p:nvPicPr>
          <p:cNvPr id="72" name="Espace réservé d’image 71" descr="icône représentant un bouclier">
            <a:extLst>
              <a:ext uri="{FF2B5EF4-FFF2-40B4-BE49-F238E27FC236}">
                <a16:creationId xmlns:a16="http://schemas.microsoft.com/office/drawing/2014/main" id="{FD5AE93E-9743-FD3B-C935-638BF9D159C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/>
          <a:srcRect/>
          <a:stretch/>
        </p:blipFill>
        <p:spPr/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AD6749A-51D8-599C-7C31-9922CF22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noFill/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</a:lstStyle>
          <a:p>
            <a:r>
              <a:rPr lang="fr-FR" sz="1800" dirty="0"/>
              <a:t>Effets des attentes / désirabilité sociale </a:t>
            </a:r>
            <a:r>
              <a:rPr lang="fr-FR" sz="1800" dirty="0">
                <a:sym typeface="Wingdings" panose="05000000000000000000" pitchFamily="2" charset="2"/>
              </a:rPr>
              <a:t> réactance</a:t>
            </a:r>
          </a:p>
          <a:p>
            <a:endParaRPr lang="fr-FR" sz="1800" dirty="0">
              <a:sym typeface="Wingdings" panose="05000000000000000000" pitchFamily="2" charset="2"/>
            </a:endParaRPr>
          </a:p>
          <a:p>
            <a:r>
              <a:rPr lang="fr-FR" sz="1800" dirty="0"/>
              <a:t>Effet one-shot sans doute pas suffisant</a:t>
            </a:r>
            <a:endParaRPr lang="fr-FR" sz="14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753AB0-02A6-E89E-7E23-593DBF52F4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1600" dirty="0"/>
              <a:t>psychométrie</a:t>
            </a:r>
          </a:p>
        </p:txBody>
      </p:sp>
      <p:pic>
        <p:nvPicPr>
          <p:cNvPr id="76" name="Espace réservé d’image 75" descr="icône représentant un graphique en augmentation">
            <a:extLst>
              <a:ext uri="{FF2B5EF4-FFF2-40B4-BE49-F238E27FC236}">
                <a16:creationId xmlns:a16="http://schemas.microsoft.com/office/drawing/2014/main" id="{7541E72A-A0CB-A011-55A9-1126F707D88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/>
          <a:srcRect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BF56CE2-ADEB-1E22-50FB-9F2AB3786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noFill/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</a:lstStyle>
          <a:p>
            <a:r>
              <a:rPr lang="fr-FR" sz="1800" dirty="0"/>
              <a:t>Pas de mesure valide de l’EC en lien avec sa définition</a:t>
            </a:r>
          </a:p>
          <a:p>
            <a:r>
              <a:rPr lang="fr-FR" sz="1800" dirty="0"/>
              <a:t>Mesure du comportement versus questionnaire auto-report</a:t>
            </a:r>
          </a:p>
          <a:p>
            <a:endParaRPr lang="fr-FR" sz="1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745CA7-A767-9133-8871-800B16D5D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1600" dirty="0"/>
              <a:t>Terrain</a:t>
            </a:r>
          </a:p>
        </p:txBody>
      </p:sp>
      <p:pic>
        <p:nvPicPr>
          <p:cNvPr id="80" name="Espace réservé d’image 79" descr="icône représentant un lien de chaîne">
            <a:extLst>
              <a:ext uri="{FF2B5EF4-FFF2-40B4-BE49-F238E27FC236}">
                <a16:creationId xmlns:a16="http://schemas.microsoft.com/office/drawing/2014/main" id="{FCC17566-BE36-5CE0-25C6-8AC132D1479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/>
          <a:srcRect t="85" b="85"/>
          <a:stretch/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063C991-877C-CD1D-A03D-547E04121F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921508" cy="2206752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 sz="1800" dirty="0"/>
              <a:t>Temps contraint </a:t>
            </a:r>
            <a:r>
              <a:rPr lang="fr-FR" sz="1800" dirty="0">
                <a:sym typeface="Wingdings" panose="05000000000000000000" pitchFamily="2" charset="2"/>
              </a:rPr>
              <a:t> allier mesure et apprentissage !</a:t>
            </a:r>
          </a:p>
          <a:p>
            <a:r>
              <a:rPr lang="fr-FR" sz="1800" dirty="0">
                <a:sym typeface="Wingdings" panose="05000000000000000000" pitchFamily="2" charset="2"/>
              </a:rPr>
              <a:t>Mortalité expérimentale</a:t>
            </a:r>
            <a:endParaRPr lang="fr-FR" sz="1800" dirty="0"/>
          </a:p>
          <a:p>
            <a:pPr rtl="0"/>
            <a:r>
              <a:rPr lang="fr-FR" sz="1800" dirty="0"/>
              <a:t>Multiplicité des paramètres (médiateurs, …)</a:t>
            </a:r>
          </a:p>
          <a:p>
            <a:pPr rtl="0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9904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D7481F7-2E95-4A44-C8EE-F0FA8B57E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969" y="828791"/>
            <a:ext cx="5112291" cy="667512"/>
          </a:xfrm>
        </p:spPr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15" name="Sous-titre 14">
            <a:extLst>
              <a:ext uri="{FF2B5EF4-FFF2-40B4-BE49-F238E27FC236}">
                <a16:creationId xmlns:a16="http://schemas.microsoft.com/office/drawing/2014/main" id="{A4B3DFED-0E2C-5F19-9F42-69682EC31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053" y="1908313"/>
            <a:ext cx="7229060" cy="4525617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 DE LA MESURE DE L’ESPRIT CRITIQUE est à résoudre pour conduire ensuite des études d’impact</a:t>
            </a:r>
          </a:p>
          <a:p>
            <a:pPr marL="457200" indent="-457200">
              <a:buAutoNum type="arabicParenR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Objectifs des dispositifs doivent être clairement explicités en lien avec la définition de l’esprit critique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surinvestissement vis-à-vis de l’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infodémie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Au-delà du contenu, peu de travaux s’intéressent à « l’incarnation du savoir »</a:t>
            </a:r>
          </a:p>
          <a:p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0C18935-523E-38E5-EAF4-195EA7018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104" y="1658592"/>
            <a:ext cx="3843130" cy="372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4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4000" dirty="0"/>
              <a:t>MERCI de votre attention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87DFD8-D262-D485-B1F2-817C5A092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5336" y="3981236"/>
            <a:ext cx="4169664" cy="1041868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AEE3A-35F1-4AD2-9046-7564362A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Degré de confiance et comportements associés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C6ED5A5-AE5D-D8DB-65C2-C09C8C2AB5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7F407A-53E6-69C3-8EF3-1CA9C31615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805055-5B2D-54A4-23A9-2CD46A3C42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FC85F0-B4B5-499E-A171-BEA546D7E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782" y="1456051"/>
            <a:ext cx="9981563" cy="48973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C58348-996D-4A0F-8ED0-699F61AD5AE1}"/>
              </a:ext>
            </a:extLst>
          </p:cNvPr>
          <p:cNvSpPr/>
          <p:nvPr/>
        </p:nvSpPr>
        <p:spPr>
          <a:xfrm>
            <a:off x="9500616" y="6353429"/>
            <a:ext cx="2171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(Etude BVA, 2018)</a:t>
            </a: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4B6D0C48-6CA2-F43F-0E2F-AE0364DDD894}"/>
              </a:ext>
            </a:extLst>
          </p:cNvPr>
          <p:cNvSpPr txBox="1">
            <a:spLocks/>
          </p:cNvSpPr>
          <p:nvPr/>
        </p:nvSpPr>
        <p:spPr>
          <a:xfrm>
            <a:off x="2992014" y="568006"/>
            <a:ext cx="9260946" cy="768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fr-FR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3300" b="1" kern="1200" cap="all" baseline="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dirty="0"/>
              <a:t>Le partage des informations</a:t>
            </a:r>
          </a:p>
        </p:txBody>
      </p:sp>
    </p:spTree>
    <p:extLst>
      <p:ext uri="{BB962C8B-B14F-4D97-AF65-F5344CB8AC3E}">
        <p14:creationId xmlns:p14="http://schemas.microsoft.com/office/powerpoint/2010/main" val="369217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70D2264-5147-4E9D-85D5-49B913790D4C}"/>
              </a:ext>
            </a:extLst>
          </p:cNvPr>
          <p:cNvSpPr/>
          <p:nvPr/>
        </p:nvSpPr>
        <p:spPr>
          <a:xfrm>
            <a:off x="10278217" y="6581001"/>
            <a:ext cx="1931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dirty="0"/>
              <a:t>Kahneman &amp; Tversky (1979)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C75B5F-EC38-8B5E-276B-E6F8EC597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4" y="2070555"/>
            <a:ext cx="1196439" cy="11964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3F18E9-CE21-5EE9-88AE-BD8054407F7E}"/>
              </a:ext>
            </a:extLst>
          </p:cNvPr>
          <p:cNvSpPr/>
          <p:nvPr/>
        </p:nvSpPr>
        <p:spPr>
          <a:xfrm>
            <a:off x="4129387" y="2136913"/>
            <a:ext cx="2663687" cy="874643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SYSTÈME 1 </a:t>
            </a:r>
          </a:p>
          <a:p>
            <a:pPr algn="ctr"/>
            <a:r>
              <a:rPr lang="fr-FR" b="1" dirty="0"/>
              <a:t>HEURISTIQUE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C091E4-384C-DD97-E4CB-ED51BB8C4523}"/>
              </a:ext>
            </a:extLst>
          </p:cNvPr>
          <p:cNvSpPr/>
          <p:nvPr/>
        </p:nvSpPr>
        <p:spPr>
          <a:xfrm>
            <a:off x="8580115" y="2136914"/>
            <a:ext cx="2663687" cy="874643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SYSTÈME 2 </a:t>
            </a:r>
          </a:p>
          <a:p>
            <a:pPr algn="ctr"/>
            <a:r>
              <a:rPr lang="fr-FR" b="1" dirty="0"/>
              <a:t>ANALYTIQUE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2BC65E-759F-B917-DB6B-FDD2782679F4}"/>
              </a:ext>
            </a:extLst>
          </p:cNvPr>
          <p:cNvSpPr/>
          <p:nvPr/>
        </p:nvSpPr>
        <p:spPr>
          <a:xfrm>
            <a:off x="4129386" y="3188002"/>
            <a:ext cx="2663687" cy="874643"/>
          </a:xfrm>
          <a:prstGeom prst="rect">
            <a:avLst/>
          </a:prstGeom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cap="all" dirty="0">
                <a:solidFill>
                  <a:srgbClr val="F5C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Rapide et peu coûteux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177DEF-FAFB-121F-9D0A-C0ACAFC85A6F}"/>
              </a:ext>
            </a:extLst>
          </p:cNvPr>
          <p:cNvSpPr/>
          <p:nvPr/>
        </p:nvSpPr>
        <p:spPr>
          <a:xfrm>
            <a:off x="8580115" y="3170957"/>
            <a:ext cx="2663687" cy="874643"/>
          </a:xfrm>
          <a:prstGeom prst="rect">
            <a:avLst/>
          </a:prstGeom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cap="all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lent et coûteux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EA8780-C45C-E181-6256-E0B35377675E}"/>
              </a:ext>
            </a:extLst>
          </p:cNvPr>
          <p:cNvSpPr/>
          <p:nvPr/>
        </p:nvSpPr>
        <p:spPr>
          <a:xfrm>
            <a:off x="4129387" y="5336080"/>
            <a:ext cx="2663687" cy="874643"/>
          </a:xfrm>
          <a:prstGeom prst="rect">
            <a:avLst/>
          </a:prstGeom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cap="all" dirty="0">
                <a:solidFill>
                  <a:srgbClr val="F5C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Biais</a:t>
            </a:r>
            <a:r>
              <a:rPr lang="fr-FR" b="1" dirty="0">
                <a:solidFill>
                  <a:srgbClr val="F4B1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CA49B6-6461-59EB-AFB6-6EA7A6B720DB}"/>
              </a:ext>
            </a:extLst>
          </p:cNvPr>
          <p:cNvSpPr/>
          <p:nvPr/>
        </p:nvSpPr>
        <p:spPr>
          <a:xfrm>
            <a:off x="8580115" y="5336080"/>
            <a:ext cx="2663687" cy="874643"/>
          </a:xfrm>
          <a:prstGeom prst="rect">
            <a:avLst/>
          </a:prstGeom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cap="all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Vigilance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193BCE-EB55-A9D9-679E-88347CBC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46" y="311395"/>
            <a:ext cx="8616764" cy="768096"/>
          </a:xfrm>
        </p:spPr>
        <p:txBody>
          <a:bodyPr/>
          <a:lstStyle/>
          <a:p>
            <a:pPr algn="ctr"/>
            <a:r>
              <a:rPr lang="fr-FR" dirty="0"/>
              <a:t>Traitement de l’information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C1AF82-C971-A195-13AF-323FE4B7F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11" y="5941204"/>
            <a:ext cx="539038" cy="539038"/>
          </a:xfrm>
          <a:prstGeom prst="rect">
            <a:avLst/>
          </a:prstGeom>
        </p:spPr>
      </p:pic>
      <p:sp>
        <p:nvSpPr>
          <p:cNvPr id="5" name="Flèche : courbe vers la droite 4">
            <a:extLst>
              <a:ext uri="{FF2B5EF4-FFF2-40B4-BE49-F238E27FC236}">
                <a16:creationId xmlns:a16="http://schemas.microsoft.com/office/drawing/2014/main" id="{0B5537AE-C849-6DFE-34D2-377D1CFD32C2}"/>
              </a:ext>
            </a:extLst>
          </p:cNvPr>
          <p:cNvSpPr/>
          <p:nvPr/>
        </p:nvSpPr>
        <p:spPr>
          <a:xfrm>
            <a:off x="5930537" y="4225834"/>
            <a:ext cx="757646" cy="94705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 : courbe vers la droite 9">
            <a:extLst>
              <a:ext uri="{FF2B5EF4-FFF2-40B4-BE49-F238E27FC236}">
                <a16:creationId xmlns:a16="http://schemas.microsoft.com/office/drawing/2014/main" id="{F382A1A7-B404-75B4-6C82-D6E4C1BE389C}"/>
              </a:ext>
            </a:extLst>
          </p:cNvPr>
          <p:cNvSpPr/>
          <p:nvPr/>
        </p:nvSpPr>
        <p:spPr>
          <a:xfrm flipH="1">
            <a:off x="8571148" y="4205000"/>
            <a:ext cx="690154" cy="947057"/>
          </a:xfrm>
          <a:prstGeom prst="curved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4495D6F-1D3C-68FC-8751-7E71D2EEAE98}"/>
              </a:ext>
            </a:extLst>
          </p:cNvPr>
          <p:cNvSpPr txBox="1"/>
          <p:nvPr/>
        </p:nvSpPr>
        <p:spPr>
          <a:xfrm>
            <a:off x="6583292" y="4391189"/>
            <a:ext cx="1987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cap="all" dirty="0">
                <a:latin typeface="Arial" panose="020B0604020202020204" pitchFamily="34" charset="0"/>
                <a:cs typeface="Arial" panose="020B0604020202020204" pitchFamily="34" charset="0"/>
              </a:rPr>
              <a:t>Qualité épistémique de l’information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A0FF4DA-6EAE-371B-A4C0-F1731BD64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762" y="5570985"/>
            <a:ext cx="1324916" cy="97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DCB51F8-40BB-468C-838D-67E738BBCE51}"/>
              </a:ext>
            </a:extLst>
          </p:cNvPr>
          <p:cNvSpPr txBox="1"/>
          <p:nvPr/>
        </p:nvSpPr>
        <p:spPr>
          <a:xfrm>
            <a:off x="4289461" y="5420026"/>
            <a:ext cx="6888822" cy="1107996"/>
          </a:xfrm>
          <a:prstGeom prst="rect">
            <a:avLst/>
          </a:prstGeom>
          <a:noFill/>
          <a:ln w="38100">
            <a:solidFill>
              <a:srgbClr val="DF8C8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L’objectif de l’EC n’est pas de douter de tout, mais bien d’éveiller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une petite « 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alarme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» lorsque l’individu traite une information 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qu’il en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évalue la qualité,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avant d’agir. </a:t>
            </a:r>
          </a:p>
          <a:p>
            <a:pPr algn="just"/>
            <a:endParaRPr lang="fr-FR" sz="1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2C4658-A45B-4525-8C61-72EB39BB07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85" y="5812971"/>
            <a:ext cx="792083" cy="79208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BDC0F1-039D-09B0-332E-8BC106248481}"/>
              </a:ext>
            </a:extLst>
          </p:cNvPr>
          <p:cNvSpPr txBox="1"/>
          <p:nvPr/>
        </p:nvSpPr>
        <p:spPr>
          <a:xfrm>
            <a:off x="5523454" y="2152616"/>
            <a:ext cx="4657214" cy="110799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Ensemble des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capacités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pour ajuster sa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confiance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en fonction de la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qualité épistémique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l’information </a:t>
            </a:r>
          </a:p>
          <a:p>
            <a:pPr algn="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Pasquinelli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et al, 2020)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1A97856-D93F-EA82-0154-2FAC0E1DD8DB}"/>
              </a:ext>
            </a:extLst>
          </p:cNvPr>
          <p:cNvSpPr/>
          <p:nvPr/>
        </p:nvSpPr>
        <p:spPr>
          <a:xfrm>
            <a:off x="3642288" y="3765164"/>
            <a:ext cx="2525558" cy="110143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CONTENU D’UNE INFORMATION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857283-99D5-FAEF-AF85-2FC611369ADA}"/>
              </a:ext>
            </a:extLst>
          </p:cNvPr>
          <p:cNvSpPr/>
          <p:nvPr/>
        </p:nvSpPr>
        <p:spPr>
          <a:xfrm>
            <a:off x="6199524" y="3765166"/>
            <a:ext cx="2759782" cy="1101435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DE L’INFORMATION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9FAD87D-ACB2-E79C-8C9F-2084EA3540AF}"/>
              </a:ext>
            </a:extLst>
          </p:cNvPr>
          <p:cNvSpPr/>
          <p:nvPr/>
        </p:nvSpPr>
        <p:spPr>
          <a:xfrm>
            <a:off x="8990984" y="3765166"/>
            <a:ext cx="3029457" cy="1101435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MÉTACOGNITION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A8B5629A-6E8D-8098-398F-32C42B2E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413" y="452044"/>
            <a:ext cx="6909298" cy="76809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r-FR" dirty="0"/>
              <a:t>QU’EST-CE QUE L’ESPRIT CRITIQUE ? </a:t>
            </a:r>
          </a:p>
        </p:txBody>
      </p:sp>
      <p:pic>
        <p:nvPicPr>
          <p:cNvPr id="15" name="Espace réservé pour une image  79">
            <a:extLst>
              <a:ext uri="{FF2B5EF4-FFF2-40B4-BE49-F238E27FC236}">
                <a16:creationId xmlns:a16="http://schemas.microsoft.com/office/drawing/2014/main" id="{9EE9D378-DEC6-809C-0DD9-A5B07FB2C9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" b="31"/>
          <a:stretch>
            <a:fillRect/>
          </a:stretch>
        </p:blipFill>
        <p:spPr>
          <a:xfrm>
            <a:off x="4289461" y="1991607"/>
            <a:ext cx="1130823" cy="11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D8E7247-FC58-C8D5-AD01-879B72ABD2F8}"/>
              </a:ext>
            </a:extLst>
          </p:cNvPr>
          <p:cNvSpPr/>
          <p:nvPr/>
        </p:nvSpPr>
        <p:spPr>
          <a:xfrm>
            <a:off x="6096001" y="3794760"/>
            <a:ext cx="2460170" cy="3984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6C17ED-1947-9374-6801-31240D178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472" y="986592"/>
            <a:ext cx="8891568" cy="768096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/>
              <a:t>Réduire la propagation des fausses informations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9F562A-48AF-2F96-8175-60C09422D8C2}"/>
              </a:ext>
            </a:extLst>
          </p:cNvPr>
          <p:cNvSpPr/>
          <p:nvPr/>
        </p:nvSpPr>
        <p:spPr>
          <a:xfrm>
            <a:off x="8556170" y="3366951"/>
            <a:ext cx="2253343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116633-50C8-D497-B7FE-12ED97AA1E87}"/>
              </a:ext>
            </a:extLst>
          </p:cNvPr>
          <p:cNvSpPr/>
          <p:nvPr/>
        </p:nvSpPr>
        <p:spPr>
          <a:xfrm>
            <a:off x="6032865" y="3366951"/>
            <a:ext cx="1809206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EBB3B-3DB3-2177-E0AB-F015E8D613A1}"/>
              </a:ext>
            </a:extLst>
          </p:cNvPr>
          <p:cNvSpPr/>
          <p:nvPr/>
        </p:nvSpPr>
        <p:spPr>
          <a:xfrm>
            <a:off x="6032865" y="5053258"/>
            <a:ext cx="1809206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Comportement passé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A0CD55-2BD9-00B5-F2DB-C6C3A7E02942}"/>
              </a:ext>
            </a:extLst>
          </p:cNvPr>
          <p:cNvSpPr txBox="1"/>
          <p:nvPr/>
        </p:nvSpPr>
        <p:spPr>
          <a:xfrm>
            <a:off x="6394269" y="6506262"/>
            <a:ext cx="422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Théorie de l’action planifiée (</a:t>
            </a:r>
            <a:r>
              <a:rPr lang="fr-FR" dirty="0" err="1"/>
              <a:t>Azjen</a:t>
            </a:r>
            <a:r>
              <a:rPr lang="fr-FR" dirty="0"/>
              <a:t>, 2001)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DF69F61-CF46-0CF8-1F08-A2404153C9E6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842071" y="5053258"/>
            <a:ext cx="877386" cy="571500"/>
          </a:xfrm>
          <a:prstGeom prst="straightConnector1">
            <a:avLst/>
          </a:prstGeom>
          <a:ln w="19050">
            <a:solidFill>
              <a:srgbClr val="D4D5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F5AD96D1-9708-DCB6-8DE7-C92D2D5AD8BA}"/>
              </a:ext>
            </a:extLst>
          </p:cNvPr>
          <p:cNvSpPr/>
          <p:nvPr/>
        </p:nvSpPr>
        <p:spPr>
          <a:xfrm>
            <a:off x="82733" y="3481251"/>
            <a:ext cx="2244518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CROYANCES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A96BCD5-5BF5-C53E-6D2B-9775ECF0B0CE}"/>
              </a:ext>
            </a:extLst>
          </p:cNvPr>
          <p:cNvCxnSpPr>
            <a:cxnSpLocks/>
            <a:stCxn id="14" idx="6"/>
            <a:endCxn id="22" idx="1"/>
          </p:cNvCxnSpPr>
          <p:nvPr/>
        </p:nvCxnSpPr>
        <p:spPr>
          <a:xfrm flipV="1">
            <a:off x="2327251" y="2836752"/>
            <a:ext cx="655318" cy="1101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8E452E4-0A91-984B-D9EB-92A9CB75F8C7}"/>
              </a:ext>
            </a:extLst>
          </p:cNvPr>
          <p:cNvCxnSpPr>
            <a:cxnSpLocks/>
            <a:stCxn id="14" idx="6"/>
            <a:endCxn id="23" idx="1"/>
          </p:cNvCxnSpPr>
          <p:nvPr/>
        </p:nvCxnSpPr>
        <p:spPr>
          <a:xfrm>
            <a:off x="2327251" y="3938451"/>
            <a:ext cx="6694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8A1E3E8-6185-7728-CBDF-15D5365EC1A9}"/>
              </a:ext>
            </a:extLst>
          </p:cNvPr>
          <p:cNvCxnSpPr>
            <a:cxnSpLocks/>
            <a:stCxn id="14" idx="6"/>
            <a:endCxn id="24" idx="1"/>
          </p:cNvCxnSpPr>
          <p:nvPr/>
        </p:nvCxnSpPr>
        <p:spPr>
          <a:xfrm>
            <a:off x="2327251" y="3938451"/>
            <a:ext cx="669472" cy="1068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20358B5-40FC-6D36-F7E9-02F53C3CEEF3}"/>
              </a:ext>
            </a:extLst>
          </p:cNvPr>
          <p:cNvSpPr/>
          <p:nvPr/>
        </p:nvSpPr>
        <p:spPr>
          <a:xfrm>
            <a:off x="2982569" y="2379552"/>
            <a:ext cx="1730827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ATTITUDES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5CF94D5-C692-5733-0BDC-97F01757A312}"/>
              </a:ext>
            </a:extLst>
          </p:cNvPr>
          <p:cNvSpPr/>
          <p:nvPr/>
        </p:nvSpPr>
        <p:spPr>
          <a:xfrm>
            <a:off x="2996723" y="3481251"/>
            <a:ext cx="1716674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NORMES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D1286E2-317A-F27D-65B8-734033B29403}"/>
              </a:ext>
            </a:extLst>
          </p:cNvPr>
          <p:cNvSpPr/>
          <p:nvPr/>
        </p:nvSpPr>
        <p:spPr>
          <a:xfrm>
            <a:off x="2996723" y="4550098"/>
            <a:ext cx="1703071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CONTRÔLE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FC2645E-B12B-FB88-BF16-49C238C04458}"/>
              </a:ext>
            </a:extLst>
          </p:cNvPr>
          <p:cNvCxnSpPr>
            <a:stCxn id="22" idx="3"/>
            <a:endCxn id="8" idx="1"/>
          </p:cNvCxnSpPr>
          <p:nvPr/>
        </p:nvCxnSpPr>
        <p:spPr>
          <a:xfrm>
            <a:off x="4713396" y="2836752"/>
            <a:ext cx="1319469" cy="1101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582CD21-48D1-FFF9-C0DB-4A5229BEA9FC}"/>
              </a:ext>
            </a:extLst>
          </p:cNvPr>
          <p:cNvCxnSpPr>
            <a:cxnSpLocks/>
            <a:stCxn id="23" idx="3"/>
            <a:endCxn id="8" idx="1"/>
          </p:cNvCxnSpPr>
          <p:nvPr/>
        </p:nvCxnSpPr>
        <p:spPr>
          <a:xfrm>
            <a:off x="4713397" y="3938451"/>
            <a:ext cx="13194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191062F-B988-4BF2-4A04-490284238AF7}"/>
              </a:ext>
            </a:extLst>
          </p:cNvPr>
          <p:cNvCxnSpPr>
            <a:cxnSpLocks/>
            <a:stCxn id="24" idx="3"/>
            <a:endCxn id="8" idx="1"/>
          </p:cNvCxnSpPr>
          <p:nvPr/>
        </p:nvCxnSpPr>
        <p:spPr>
          <a:xfrm flipV="1">
            <a:off x="4699794" y="3938451"/>
            <a:ext cx="1333071" cy="1068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1B5F079-8C23-3DC8-412F-D2B20E6FF101}"/>
              </a:ext>
            </a:extLst>
          </p:cNvPr>
          <p:cNvSpPr txBox="1"/>
          <p:nvPr/>
        </p:nvSpPr>
        <p:spPr>
          <a:xfrm>
            <a:off x="8556169" y="4470877"/>
            <a:ext cx="225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PARTAGE/LIKE DE L’INFORMATION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5110B44-3ED9-3D6E-D6D7-71797C23CD08}"/>
              </a:ext>
            </a:extLst>
          </p:cNvPr>
          <p:cNvSpPr txBox="1"/>
          <p:nvPr/>
        </p:nvSpPr>
        <p:spPr>
          <a:xfrm>
            <a:off x="572472" y="302741"/>
            <a:ext cx="61068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4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Objectif :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38" y="327878"/>
            <a:ext cx="6031121" cy="768096"/>
          </a:xfrm>
        </p:spPr>
        <p:txBody>
          <a:bodyPr rtlCol="0"/>
          <a:lstStyle>
            <a:defPPr>
              <a:defRPr lang="fr-FR"/>
            </a:defPPr>
          </a:lstStyle>
          <a:p>
            <a:pPr algn="ctr" rtl="0"/>
            <a: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Développer</a:t>
            </a:r>
            <a:b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</a:br>
            <a: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l’esprit critique</a:t>
            </a:r>
            <a:b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</a:br>
            <a:endParaRPr lang="fr-FR" sz="40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Image 6" descr="Une image contenant texte, habits, personne&#10;&#10;Description générée automatiquement">
            <a:extLst>
              <a:ext uri="{FF2B5EF4-FFF2-40B4-BE49-F238E27FC236}">
                <a16:creationId xmlns:a16="http://schemas.microsoft.com/office/drawing/2014/main" id="{7590F65F-D195-923E-E350-DA8A4FE2E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1" y="2376030"/>
            <a:ext cx="5667895" cy="37776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93F0D6D-0923-2042-5FC6-C09E5B3C358A}"/>
              </a:ext>
            </a:extLst>
          </p:cNvPr>
          <p:cNvSpPr txBox="1"/>
          <p:nvPr/>
        </p:nvSpPr>
        <p:spPr>
          <a:xfrm>
            <a:off x="980012" y="2359354"/>
            <a:ext cx="42843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 PROJET OCYTOCINE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 jeu visant à améliorer l’esprit critique, mais sans outils pour l’évaluer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Co-construit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avec les publics sur un programme d’innovation participative pendant un an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38" y="327878"/>
            <a:ext cx="6031121" cy="768096"/>
          </a:xfrm>
        </p:spPr>
        <p:txBody>
          <a:bodyPr rtlCol="0"/>
          <a:lstStyle>
            <a:defPPr>
              <a:defRPr lang="fr-FR"/>
            </a:defPPr>
          </a:lstStyle>
          <a:p>
            <a:pPr algn="ctr" rtl="0"/>
            <a: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Développer</a:t>
            </a:r>
            <a:b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</a:br>
            <a: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l’esprit critique</a:t>
            </a:r>
            <a:br>
              <a:rPr lang="fr-FR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</a:br>
            <a:endParaRPr lang="fr-FR" sz="40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Image 2" descr="Une image contenant texte, graphisme, capture d’écran, Graphique&#10;&#10;Description générée automatiquement">
            <a:extLst>
              <a:ext uri="{FF2B5EF4-FFF2-40B4-BE49-F238E27FC236}">
                <a16:creationId xmlns:a16="http://schemas.microsoft.com/office/drawing/2014/main" id="{1A4BC02E-E09E-E081-2C9E-9C3C78E60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70" y="1596177"/>
            <a:ext cx="6379791" cy="1596176"/>
          </a:xfrm>
          <a:prstGeom prst="rect">
            <a:avLst/>
          </a:prstGeom>
        </p:spPr>
      </p:pic>
      <p:pic>
        <p:nvPicPr>
          <p:cNvPr id="4" name="Image 3" descr="Une image contenant texte, lettre, graphisme, Police&#10;&#10;Description générée automatiquement">
            <a:extLst>
              <a:ext uri="{FF2B5EF4-FFF2-40B4-BE49-F238E27FC236}">
                <a16:creationId xmlns:a16="http://schemas.microsoft.com/office/drawing/2014/main" id="{7B0B9B7D-AAB4-F877-1B74-4023042AA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69" y="3316670"/>
            <a:ext cx="6379792" cy="15961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5A4BD00-33BD-5676-F42A-5F1D7C56EE80}"/>
              </a:ext>
            </a:extLst>
          </p:cNvPr>
          <p:cNvSpPr txBox="1"/>
          <p:nvPr/>
        </p:nvSpPr>
        <p:spPr>
          <a:xfrm>
            <a:off x="592283" y="1782965"/>
            <a:ext cx="46759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Objectifs de médiation 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Dédramatiser le rapport à l’information (humilité épistémique)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Conscientiser deux styles cognitifs : la pensée analytique et la pensée intuitive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Développer un “thermomètre de confiance”</a:t>
            </a:r>
          </a:p>
        </p:txBody>
      </p:sp>
      <p:pic>
        <p:nvPicPr>
          <p:cNvPr id="6" name="Image 5" descr="Une image contenant texte, graphisme, Police, capture d’écran&#10;&#10;Description générée automatiquement">
            <a:extLst>
              <a:ext uri="{FF2B5EF4-FFF2-40B4-BE49-F238E27FC236}">
                <a16:creationId xmlns:a16="http://schemas.microsoft.com/office/drawing/2014/main" id="{C4E217BA-F1F8-BEC2-7B1E-AC3EE8752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69" y="5037163"/>
            <a:ext cx="6379792" cy="15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39C14-1A7E-A35D-9DFE-3E353EA09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5926" y="213341"/>
            <a:ext cx="7757786" cy="1098314"/>
          </a:xfrm>
        </p:spPr>
        <p:txBody>
          <a:bodyPr/>
          <a:lstStyle/>
          <a:p>
            <a:pPr lvl="0" algn="ctr"/>
            <a:r>
              <a:rPr lang="fr-FR" dirty="0"/>
              <a:t>études d’impact : principe général</a:t>
            </a:r>
          </a:p>
        </p:txBody>
      </p:sp>
      <p:pic>
        <p:nvPicPr>
          <p:cNvPr id="3" name="Graphique 4" descr="Groupe de personnes">
            <a:extLst>
              <a:ext uri="{FF2B5EF4-FFF2-40B4-BE49-F238E27FC236}">
                <a16:creationId xmlns:a16="http://schemas.microsoft.com/office/drawing/2014/main" id="{3B7545BC-0470-6E50-D1B3-65E203BF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9093" y="2632181"/>
            <a:ext cx="2363751" cy="23637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F32E57E6-5A59-9646-3073-6A9D82F2FADF}"/>
              </a:ext>
            </a:extLst>
          </p:cNvPr>
          <p:cNvSpPr txBox="1"/>
          <p:nvPr/>
        </p:nvSpPr>
        <p:spPr>
          <a:xfrm>
            <a:off x="933063" y="5309856"/>
            <a:ext cx="246328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uFillTx/>
                <a:latin typeface="Tw Cen MT"/>
              </a:rPr>
              <a:t>Une population cible </a:t>
            </a:r>
          </a:p>
        </p:txBody>
      </p:sp>
      <p:cxnSp>
        <p:nvCxnSpPr>
          <p:cNvPr id="5" name="Connecteur droit avec flèche 7">
            <a:extLst>
              <a:ext uri="{FF2B5EF4-FFF2-40B4-BE49-F238E27FC236}">
                <a16:creationId xmlns:a16="http://schemas.microsoft.com/office/drawing/2014/main" id="{18C425A9-D5A8-CF3E-784E-341F84BF34EB}"/>
              </a:ext>
            </a:extLst>
          </p:cNvPr>
          <p:cNvCxnSpPr>
            <a:stCxn id="3" idx="3"/>
            <a:endCxn id="7" idx="1"/>
          </p:cNvCxnSpPr>
          <p:nvPr/>
        </p:nvCxnSpPr>
        <p:spPr>
          <a:xfrm flipV="1">
            <a:off x="3212844" y="2654157"/>
            <a:ext cx="1545776" cy="1159900"/>
          </a:xfrm>
          <a:prstGeom prst="straightConnector1">
            <a:avLst/>
          </a:prstGeom>
          <a:noFill/>
          <a:ln w="28575" cap="flat">
            <a:solidFill>
              <a:srgbClr val="202C8F"/>
            </a:solidFill>
            <a:prstDash val="solid"/>
            <a:miter/>
            <a:tailEnd type="arrow"/>
          </a:ln>
        </p:spPr>
      </p:cxnSp>
      <p:cxnSp>
        <p:nvCxnSpPr>
          <p:cNvPr id="6" name="Connecteur droit avec flèche 9">
            <a:extLst>
              <a:ext uri="{FF2B5EF4-FFF2-40B4-BE49-F238E27FC236}">
                <a16:creationId xmlns:a16="http://schemas.microsoft.com/office/drawing/2014/main" id="{29F3679F-ECD5-2902-FCCB-62E27030C6CE}"/>
              </a:ext>
            </a:extLst>
          </p:cNvPr>
          <p:cNvCxnSpPr>
            <a:stCxn id="3" idx="3"/>
            <a:endCxn id="8" idx="1"/>
          </p:cNvCxnSpPr>
          <p:nvPr/>
        </p:nvCxnSpPr>
        <p:spPr>
          <a:xfrm>
            <a:off x="3212844" y="3814057"/>
            <a:ext cx="1546589" cy="1218802"/>
          </a:xfrm>
          <a:prstGeom prst="straightConnector1">
            <a:avLst/>
          </a:prstGeom>
          <a:noFill/>
          <a:ln w="19050" cap="flat">
            <a:solidFill>
              <a:srgbClr val="D4D593"/>
            </a:solidFill>
            <a:prstDash val="solid"/>
            <a:miter/>
            <a:tailEnd type="arrow"/>
          </a:ln>
        </p:spPr>
      </p:cxnSp>
      <p:sp>
        <p:nvSpPr>
          <p:cNvPr id="7" name="ZoneTexte 10">
            <a:extLst>
              <a:ext uri="{FF2B5EF4-FFF2-40B4-BE49-F238E27FC236}">
                <a16:creationId xmlns:a16="http://schemas.microsoft.com/office/drawing/2014/main" id="{8F78C5A3-4916-3EED-E92B-9ADC980484C0}"/>
              </a:ext>
            </a:extLst>
          </p:cNvPr>
          <p:cNvSpPr txBox="1"/>
          <p:nvPr/>
        </p:nvSpPr>
        <p:spPr>
          <a:xfrm>
            <a:off x="4758620" y="2469491"/>
            <a:ext cx="2817842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Tw Cen MT"/>
              </a:rPr>
              <a:t>Un groupe contrôle</a:t>
            </a:r>
          </a:p>
        </p:txBody>
      </p:sp>
      <p:sp>
        <p:nvSpPr>
          <p:cNvPr id="8" name="ZoneTexte 12">
            <a:extLst>
              <a:ext uri="{FF2B5EF4-FFF2-40B4-BE49-F238E27FC236}">
                <a16:creationId xmlns:a16="http://schemas.microsoft.com/office/drawing/2014/main" id="{F2FB8A6A-783A-FB3A-DA26-D4877B1188EC}"/>
              </a:ext>
            </a:extLst>
          </p:cNvPr>
          <p:cNvSpPr txBox="1"/>
          <p:nvPr/>
        </p:nvSpPr>
        <p:spPr>
          <a:xfrm>
            <a:off x="4759433" y="4848193"/>
            <a:ext cx="2817842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Tw Cen MT"/>
              </a:rPr>
              <a:t>Un groupe expérimental</a:t>
            </a:r>
          </a:p>
        </p:txBody>
      </p:sp>
      <p:cxnSp>
        <p:nvCxnSpPr>
          <p:cNvPr id="9" name="Connecteur droit avec flèche 16">
            <a:extLst>
              <a:ext uri="{FF2B5EF4-FFF2-40B4-BE49-F238E27FC236}">
                <a16:creationId xmlns:a16="http://schemas.microsoft.com/office/drawing/2014/main" id="{7166BAF8-AF17-ED44-D267-3AD2ED072755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7576462" y="2654157"/>
            <a:ext cx="1545766" cy="1547350"/>
          </a:xfrm>
          <a:prstGeom prst="straightConnector1">
            <a:avLst/>
          </a:prstGeom>
          <a:noFill/>
          <a:ln w="19050" cap="flat">
            <a:solidFill>
              <a:srgbClr val="202C8F"/>
            </a:solidFill>
            <a:prstDash val="solid"/>
            <a:miter/>
            <a:tailEnd type="arrow"/>
          </a:ln>
        </p:spPr>
      </p:cxnSp>
      <p:cxnSp>
        <p:nvCxnSpPr>
          <p:cNvPr id="10" name="Connecteur droit avec flèche 18">
            <a:extLst>
              <a:ext uri="{FF2B5EF4-FFF2-40B4-BE49-F238E27FC236}">
                <a16:creationId xmlns:a16="http://schemas.microsoft.com/office/drawing/2014/main" id="{6698E9AB-5AD8-AE90-0B72-BEA0AF722781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 flipV="1">
            <a:off x="7577275" y="4201507"/>
            <a:ext cx="1544953" cy="831352"/>
          </a:xfrm>
          <a:prstGeom prst="straightConnector1">
            <a:avLst/>
          </a:prstGeom>
          <a:noFill/>
          <a:ln w="19050" cap="flat">
            <a:solidFill>
              <a:srgbClr val="D4D593"/>
            </a:solidFill>
            <a:prstDash val="solid"/>
            <a:miter/>
            <a:tailEnd type="arrow"/>
          </a:ln>
        </p:spPr>
      </p:cxnSp>
      <p:sp>
        <p:nvSpPr>
          <p:cNvPr id="11" name="Rectangle 19">
            <a:extLst>
              <a:ext uri="{FF2B5EF4-FFF2-40B4-BE49-F238E27FC236}">
                <a16:creationId xmlns:a16="http://schemas.microsoft.com/office/drawing/2014/main" id="{35AC6C3D-41C1-7DE3-3B83-D5B97B33663A}"/>
              </a:ext>
            </a:extLst>
          </p:cNvPr>
          <p:cNvSpPr/>
          <p:nvPr/>
        </p:nvSpPr>
        <p:spPr>
          <a:xfrm>
            <a:off x="9122228" y="2317446"/>
            <a:ext cx="2680617" cy="3768122"/>
          </a:xfrm>
          <a:prstGeom prst="rect">
            <a:avLst/>
          </a:prstGeom>
          <a:noFill/>
          <a:ln w="15873" cap="flat">
            <a:solidFill>
              <a:srgbClr val="F5CDCE"/>
            </a:solidFill>
            <a:custDash>
              <a:ds d="800107" sp="800107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id="{2FD10C43-EEB3-1C9B-8AD6-8BA28C21B889}"/>
              </a:ext>
            </a:extLst>
          </p:cNvPr>
          <p:cNvSpPr txBox="1"/>
          <p:nvPr/>
        </p:nvSpPr>
        <p:spPr>
          <a:xfrm>
            <a:off x="9282650" y="2334317"/>
            <a:ext cx="2359773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chemeClr val="accent6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LES TEMPS DE MESURES</a:t>
            </a:r>
          </a:p>
        </p:txBody>
      </p:sp>
      <p:sp>
        <p:nvSpPr>
          <p:cNvPr id="13" name="ZoneTexte 21">
            <a:extLst>
              <a:ext uri="{FF2B5EF4-FFF2-40B4-BE49-F238E27FC236}">
                <a16:creationId xmlns:a16="http://schemas.microsoft.com/office/drawing/2014/main" id="{BFF84E6B-2513-97A0-7F90-B457C6A87368}"/>
              </a:ext>
            </a:extLst>
          </p:cNvPr>
          <p:cNvSpPr txBox="1"/>
          <p:nvPr/>
        </p:nvSpPr>
        <p:spPr>
          <a:xfrm>
            <a:off x="9296032" y="2355202"/>
            <a:ext cx="2553480" cy="3139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Tw Cen MT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>
              <a:solidFill>
                <a:srgbClr val="000000"/>
              </a:solidFill>
              <a:latin typeface="Tw Cen MT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Tw Cen MT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 mesure pré-intervention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 mesure post-intervention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 mesure + long terme</a:t>
            </a:r>
          </a:p>
        </p:txBody>
      </p:sp>
      <p:pic>
        <p:nvPicPr>
          <p:cNvPr id="14" name="Graphique 29" descr="Dé">
            <a:extLst>
              <a:ext uri="{FF2B5EF4-FFF2-40B4-BE49-F238E27FC236}">
                <a16:creationId xmlns:a16="http://schemas.microsoft.com/office/drawing/2014/main" id="{D479ACBA-BCA0-78BE-8FFF-EDB29D332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07370" y="3517339"/>
            <a:ext cx="914400" cy="9144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Non égal 16">
            <a:extLst>
              <a:ext uri="{FF2B5EF4-FFF2-40B4-BE49-F238E27FC236}">
                <a16:creationId xmlns:a16="http://schemas.microsoft.com/office/drawing/2014/main" id="{87556624-CC91-EFE6-8A98-A5B95CCB3FEE}"/>
              </a:ext>
            </a:extLst>
          </p:cNvPr>
          <p:cNvSpPr/>
          <p:nvPr/>
        </p:nvSpPr>
        <p:spPr>
          <a:xfrm>
            <a:off x="5787113" y="3517339"/>
            <a:ext cx="745435" cy="435094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ZoneTexte 10">
            <a:extLst>
              <a:ext uri="{FF2B5EF4-FFF2-40B4-BE49-F238E27FC236}">
                <a16:creationId xmlns:a16="http://schemas.microsoft.com/office/drawing/2014/main" id="{71DCFD5C-5E6D-667B-F30D-3977C6254FEA}"/>
              </a:ext>
            </a:extLst>
          </p:cNvPr>
          <p:cNvSpPr txBox="1"/>
          <p:nvPr/>
        </p:nvSpPr>
        <p:spPr>
          <a:xfrm>
            <a:off x="4750909" y="5454095"/>
            <a:ext cx="2817842" cy="369332"/>
          </a:xfrm>
          <a:prstGeom prst="rect">
            <a:avLst/>
          </a:prstGeom>
          <a:solidFill>
            <a:srgbClr val="FFFFFF"/>
          </a:solidFill>
          <a:ln w="3175" cap="flat">
            <a:solidFill>
              <a:schemeClr val="accent2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Tw Cen MT"/>
              </a:rPr>
              <a:t>Ocytocine</a:t>
            </a:r>
          </a:p>
        </p:txBody>
      </p:sp>
      <p:cxnSp>
        <p:nvCxnSpPr>
          <p:cNvPr id="21" name="Connecteur droit avec flèche 7">
            <a:extLst>
              <a:ext uri="{FF2B5EF4-FFF2-40B4-BE49-F238E27FC236}">
                <a16:creationId xmlns:a16="http://schemas.microsoft.com/office/drawing/2014/main" id="{57D8EA05-81D4-95DB-C610-9DE17C6ECA79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 flipH="1">
            <a:off x="6159830" y="5217525"/>
            <a:ext cx="8524" cy="236570"/>
          </a:xfrm>
          <a:prstGeom prst="straightConnector1">
            <a:avLst/>
          </a:prstGeom>
          <a:noFill/>
          <a:ln w="9528" cap="flat">
            <a:solidFill>
              <a:srgbClr val="3494BA"/>
            </a:solidFill>
            <a:prstDash val="solid"/>
            <a:miter/>
            <a:tailEnd type="arrow"/>
          </a:ln>
        </p:spPr>
      </p:cxnSp>
      <p:pic>
        <p:nvPicPr>
          <p:cNvPr id="18" name="Image 17" descr="Une image contenant texte, affiche, capture d’écran, cercle&#10;&#10;Description générée automatiquement">
            <a:extLst>
              <a:ext uri="{FF2B5EF4-FFF2-40B4-BE49-F238E27FC236}">
                <a16:creationId xmlns:a16="http://schemas.microsoft.com/office/drawing/2014/main" id="{CA873297-403A-FA59-A7B4-49E240CD7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46" y="5438014"/>
            <a:ext cx="1061044" cy="86461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heme/theme1.xml><?xml version="1.0" encoding="utf-8"?>
<a:theme xmlns:a="http://schemas.openxmlformats.org/drawingml/2006/main" name="Thème Offic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1374541_TF78438558_Win32" id="{F1D89516-A656-4C09-9AE3-43724351896E}" vid="{606DEB93-519C-4AC6-B2B9-F8C70E2CCC3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{9F92DF9E-7E14-431F-8154-E81245CC9806}tf78438558_win32</Template>
  <TotalTime>0</TotalTime>
  <Words>1377</Words>
  <Application>Microsoft Office PowerPoint</Application>
  <PresentationFormat>Grand écran</PresentationFormat>
  <Paragraphs>203</Paragraphs>
  <Slides>23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Aptos</vt:lpstr>
      <vt:lpstr>Arial</vt:lpstr>
      <vt:lpstr>Arial Black</vt:lpstr>
      <vt:lpstr>Arial Regular</vt:lpstr>
      <vt:lpstr>Calibri</vt:lpstr>
      <vt:lpstr>Sabon Next LT</vt:lpstr>
      <vt:lpstr>Times New Roman</vt:lpstr>
      <vt:lpstr>Tw Cen MT</vt:lpstr>
      <vt:lpstr>Wingdings</vt:lpstr>
      <vt:lpstr>Thème Office</vt:lpstr>
      <vt:lpstr>Développer son esprit critique  face aux fake-news  grâce au jeu  « Ocytocine »   ça marche ? </vt:lpstr>
      <vt:lpstr>Lutter contre la propagation des fausses informations </vt:lpstr>
      <vt:lpstr>Degré de confiance et comportements associés</vt:lpstr>
      <vt:lpstr>Traitement de l’information</vt:lpstr>
      <vt:lpstr>QU’EST-CE QUE L’ESPRIT CRITIQUE ? </vt:lpstr>
      <vt:lpstr>Réduire la propagation des fausses informations</vt:lpstr>
      <vt:lpstr>Développer l’esprit critique </vt:lpstr>
      <vt:lpstr>Développer l’esprit critique </vt:lpstr>
      <vt:lpstr>études d’impact : principe général</vt:lpstr>
      <vt:lpstr>Méthode</vt:lpstr>
      <vt:lpstr>Présentation PowerPoint</vt:lpstr>
      <vt:lpstr>Méthode</vt:lpstr>
      <vt:lpstr>mesures</vt:lpstr>
      <vt:lpstr>resultats</vt:lpstr>
      <vt:lpstr>Sources d’informations</vt:lpstr>
      <vt:lpstr>Présentation PowerPoint</vt:lpstr>
      <vt:lpstr>Comportement passé et intention de partage</vt:lpstr>
      <vt:lpstr>Emotions et attitudes</vt:lpstr>
      <vt:lpstr>Intention de partage en fonction de la condition Jeu</vt:lpstr>
      <vt:lpstr>Présentation PowerPoint</vt:lpstr>
      <vt:lpstr>Ennemis de la mesure et complexité du construit</vt:lpstr>
      <vt:lpstr>PERSPECTIVES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Développer son esprit critique  face aux fake-news  grâce au jeu  « Ocytocine »   ça marche ?</dc:title>
  <dc:subject/>
  <dc:creator>Virginie Bagneux</dc:creator>
  <cp:lastModifiedBy>THEOBALT Jean-christophe</cp:lastModifiedBy>
  <cp:revision>13</cp:revision>
  <dcterms:created xsi:type="dcterms:W3CDTF">2023-11-14T14:38:45Z</dcterms:created>
  <dcterms:modified xsi:type="dcterms:W3CDTF">2023-12-13T10:18:57Z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7f782e2-1048-4ae6-8561-ea50d7047004_Enabled">
    <vt:lpwstr>true</vt:lpwstr>
  </property>
  <property fmtid="{D5CDD505-2E9C-101B-9397-08002B2CF9AE}" pid="3" name="MSIP_Label_37f782e2-1048-4ae6-8561-ea50d7047004_SetDate">
    <vt:lpwstr>2023-12-13T10:18:46Z</vt:lpwstr>
  </property>
  <property fmtid="{D5CDD505-2E9C-101B-9397-08002B2CF9AE}" pid="4" name="MSIP_Label_37f782e2-1048-4ae6-8561-ea50d7047004_Method">
    <vt:lpwstr>Standard</vt:lpwstr>
  </property>
  <property fmtid="{D5CDD505-2E9C-101B-9397-08002B2CF9AE}" pid="5" name="MSIP_Label_37f782e2-1048-4ae6-8561-ea50d7047004_Name">
    <vt:lpwstr>Donnée Interne</vt:lpwstr>
  </property>
  <property fmtid="{D5CDD505-2E9C-101B-9397-08002B2CF9AE}" pid="6" name="MSIP_Label_37f782e2-1048-4ae6-8561-ea50d7047004_SiteId">
    <vt:lpwstr>5d0b42b2-7ba0-42b9-bd88-2dd1558bd190</vt:lpwstr>
  </property>
  <property fmtid="{D5CDD505-2E9C-101B-9397-08002B2CF9AE}" pid="7" name="MSIP_Label_37f782e2-1048-4ae6-8561-ea50d7047004_ActionId">
    <vt:lpwstr>854e520a-355d-4e79-bcf6-19b8360f0a2a</vt:lpwstr>
  </property>
  <property fmtid="{D5CDD505-2E9C-101B-9397-08002B2CF9AE}" pid="8" name="MSIP_Label_37f782e2-1048-4ae6-8561-ea50d7047004_ContentBits">
    <vt:lpwstr>2</vt:lpwstr>
  </property>
</Properties>
</file>